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86" r:id="rId9"/>
    <p:sldId id="262" r:id="rId10"/>
    <p:sldId id="264" r:id="rId11"/>
    <p:sldId id="263" r:id="rId12"/>
    <p:sldId id="285" r:id="rId13"/>
    <p:sldId id="265" r:id="rId14"/>
    <p:sldId id="278" r:id="rId15"/>
    <p:sldId id="279" r:id="rId16"/>
    <p:sldId id="280" r:id="rId17"/>
    <p:sldId id="281" r:id="rId18"/>
    <p:sldId id="287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5748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0E598-E60C-3647-B925-B3E1A4E029B7}" type="doc">
      <dgm:prSet loTypeId="urn:microsoft.com/office/officeart/2005/8/layout/hProcess10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B95065-3997-A24F-84BB-6DD2D60DBB72}">
      <dgm:prSet phldrT="[Text]"/>
      <dgm:spPr/>
      <dgm:t>
        <a:bodyPr/>
        <a:lstStyle/>
        <a:p>
          <a:r>
            <a:rPr lang="en-US" dirty="0"/>
            <a:t>General</a:t>
          </a:r>
        </a:p>
      </dgm:t>
    </dgm:pt>
    <dgm:pt modelId="{AD57E51A-9CFC-F646-AE9C-DF6FC7689858}" type="parTrans" cxnId="{A8D5592F-5E9E-D443-A0EC-5C12E2F5373E}">
      <dgm:prSet/>
      <dgm:spPr/>
      <dgm:t>
        <a:bodyPr/>
        <a:lstStyle/>
        <a:p>
          <a:endParaRPr lang="en-US"/>
        </a:p>
      </dgm:t>
    </dgm:pt>
    <dgm:pt modelId="{6A378980-03C9-0345-93AA-9D36D3FBF88F}" type="sibTrans" cxnId="{A8D5592F-5E9E-D443-A0EC-5C12E2F5373E}">
      <dgm:prSet/>
      <dgm:spPr/>
      <dgm:t>
        <a:bodyPr/>
        <a:lstStyle/>
        <a:p>
          <a:endParaRPr lang="en-US" dirty="0"/>
        </a:p>
      </dgm:t>
    </dgm:pt>
    <dgm:pt modelId="{A822BD91-17F6-7846-BF16-16CDC5E6AB59}">
      <dgm:prSet phldrT="[Text]"/>
      <dgm:spPr/>
      <dgm:t>
        <a:bodyPr/>
        <a:lstStyle/>
        <a:p>
          <a:r>
            <a:rPr lang="en-US" dirty="0"/>
            <a:t>Best Practices</a:t>
          </a:r>
        </a:p>
      </dgm:t>
    </dgm:pt>
    <dgm:pt modelId="{DB2E3BB6-EFB1-2D42-80FE-F0CD48DBC407}" type="parTrans" cxnId="{F916FC61-A292-D241-952A-775761F7FE44}">
      <dgm:prSet/>
      <dgm:spPr/>
      <dgm:t>
        <a:bodyPr/>
        <a:lstStyle/>
        <a:p>
          <a:endParaRPr lang="en-US"/>
        </a:p>
      </dgm:t>
    </dgm:pt>
    <dgm:pt modelId="{EA9FCBA3-29AD-3149-BA30-D8174D37F701}" type="sibTrans" cxnId="{F916FC61-A292-D241-952A-775761F7FE44}">
      <dgm:prSet/>
      <dgm:spPr/>
      <dgm:t>
        <a:bodyPr/>
        <a:lstStyle/>
        <a:p>
          <a:endParaRPr lang="en-US" dirty="0"/>
        </a:p>
      </dgm:t>
    </dgm:pt>
    <dgm:pt modelId="{4BCBDC5F-AAD2-AE48-AD7D-72231AFB4E60}">
      <dgm:prSet phldrT="[Text]"/>
      <dgm:spPr/>
      <dgm:t>
        <a:bodyPr/>
        <a:lstStyle/>
        <a:p>
          <a:r>
            <a:rPr lang="en-US" dirty="0"/>
            <a:t>Etiquette</a:t>
          </a:r>
        </a:p>
      </dgm:t>
    </dgm:pt>
    <dgm:pt modelId="{3CB4C658-6EBC-2347-B54C-666B306C36B6}" type="sibTrans" cxnId="{B09D103B-F75B-164D-AC36-F8648C4E9737}">
      <dgm:prSet/>
      <dgm:spPr/>
      <dgm:t>
        <a:bodyPr/>
        <a:lstStyle/>
        <a:p>
          <a:endParaRPr lang="en-US"/>
        </a:p>
      </dgm:t>
    </dgm:pt>
    <dgm:pt modelId="{5D4F3411-2BF1-D845-98D1-D57E133A6F9E}" type="parTrans" cxnId="{B09D103B-F75B-164D-AC36-F8648C4E9737}">
      <dgm:prSet/>
      <dgm:spPr/>
      <dgm:t>
        <a:bodyPr/>
        <a:lstStyle/>
        <a:p>
          <a:endParaRPr lang="en-US"/>
        </a:p>
      </dgm:t>
    </dgm:pt>
    <dgm:pt modelId="{6B72F497-D775-4B41-8771-E7AB9E265E1F}" type="pres">
      <dgm:prSet presAssocID="{4710E598-E60C-3647-B925-B3E1A4E029B7}" presName="Name0" presStyleCnt="0">
        <dgm:presLayoutVars>
          <dgm:dir/>
          <dgm:resizeHandles val="exact"/>
        </dgm:presLayoutVars>
      </dgm:prSet>
      <dgm:spPr/>
    </dgm:pt>
    <dgm:pt modelId="{D4DE993A-766C-264B-88C9-B62C2E94E94E}" type="pres">
      <dgm:prSet presAssocID="{E7B95065-3997-A24F-84BB-6DD2D60DBB72}" presName="composite" presStyleCnt="0"/>
      <dgm:spPr/>
    </dgm:pt>
    <dgm:pt modelId="{B79892B6-F629-2841-BF46-933A7872BF83}" type="pres">
      <dgm:prSet presAssocID="{E7B95065-3997-A24F-84BB-6DD2D60DBB72}" presName="imagSh" presStyleLbl="bgImgPlace1" presStyleIdx="0" presStyleCnt="3" custLinFactNeighborX="-182" custLinFactNeighborY="-34217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</dgm:pt>
    <dgm:pt modelId="{72CF70DC-2B0D-CA4D-8985-EF42F4FE060F}" type="pres">
      <dgm:prSet presAssocID="{E7B95065-3997-A24F-84BB-6DD2D60DBB72}" presName="txNode" presStyleLbl="node1" presStyleIdx="0" presStyleCnt="3" custLinFactNeighborX="-599" custLinFactNeighborY="9584">
        <dgm:presLayoutVars>
          <dgm:bulletEnabled val="1"/>
        </dgm:presLayoutVars>
      </dgm:prSet>
      <dgm:spPr/>
    </dgm:pt>
    <dgm:pt modelId="{1F07C145-BAD1-6348-804F-A96248D45926}" type="pres">
      <dgm:prSet presAssocID="{6A378980-03C9-0345-93AA-9D36D3FBF88F}" presName="sibTrans" presStyleLbl="sibTrans2D1" presStyleIdx="0" presStyleCnt="2"/>
      <dgm:spPr/>
    </dgm:pt>
    <dgm:pt modelId="{C0AA683D-CCF3-C147-8073-60C85F597B52}" type="pres">
      <dgm:prSet presAssocID="{6A378980-03C9-0345-93AA-9D36D3FBF88F}" presName="connTx" presStyleLbl="sibTrans2D1" presStyleIdx="0" presStyleCnt="2"/>
      <dgm:spPr/>
    </dgm:pt>
    <dgm:pt modelId="{17805AF6-51BC-0446-881C-A2B9B66C173B}" type="pres">
      <dgm:prSet presAssocID="{4BCBDC5F-AAD2-AE48-AD7D-72231AFB4E60}" presName="composite" presStyleCnt="0"/>
      <dgm:spPr/>
    </dgm:pt>
    <dgm:pt modelId="{601814B2-3BCE-AD4F-B620-1D00E4790FAB}" type="pres">
      <dgm:prSet presAssocID="{4BCBDC5F-AAD2-AE48-AD7D-72231AFB4E60}" presName="imagSh" presStyleLbl="bgImgPlace1" presStyleIdx="1" presStyleCnt="3" custScaleX="100061" custLinFactNeighborX="-2126" custLinFactNeighborY="-26157"/>
      <dgm:spPr>
        <a:blipFill>
          <a:blip xmlns:r="http://schemas.openxmlformats.org/officeDocument/2006/relationships" r:embed="rId2"/>
          <a:srcRect/>
          <a:stretch>
            <a:fillRect l="-25000" r="-25000"/>
          </a:stretch>
        </a:blipFill>
      </dgm:spPr>
    </dgm:pt>
    <dgm:pt modelId="{FBF99984-612F-8D49-957A-3E88454C11B2}" type="pres">
      <dgm:prSet presAssocID="{4BCBDC5F-AAD2-AE48-AD7D-72231AFB4E60}" presName="txNode" presStyleLbl="node1" presStyleIdx="1" presStyleCnt="3" custLinFactNeighborX="599" custLinFactNeighborY="9584">
        <dgm:presLayoutVars>
          <dgm:bulletEnabled val="1"/>
        </dgm:presLayoutVars>
      </dgm:prSet>
      <dgm:spPr/>
    </dgm:pt>
    <dgm:pt modelId="{F6AFC616-2E9D-C145-987B-F295495344E9}" type="pres">
      <dgm:prSet presAssocID="{3CB4C658-6EBC-2347-B54C-666B306C36B6}" presName="sibTrans" presStyleLbl="sibTrans2D1" presStyleIdx="1" presStyleCnt="2"/>
      <dgm:spPr/>
    </dgm:pt>
    <dgm:pt modelId="{707C8C0F-EB92-E844-87E7-51A83D043C89}" type="pres">
      <dgm:prSet presAssocID="{3CB4C658-6EBC-2347-B54C-666B306C36B6}" presName="connTx" presStyleLbl="sibTrans2D1" presStyleIdx="1" presStyleCnt="2"/>
      <dgm:spPr/>
    </dgm:pt>
    <dgm:pt modelId="{2141FA96-64D8-D140-9F28-27F0201E1093}" type="pres">
      <dgm:prSet presAssocID="{A822BD91-17F6-7846-BF16-16CDC5E6AB59}" presName="composite" presStyleCnt="0"/>
      <dgm:spPr/>
    </dgm:pt>
    <dgm:pt modelId="{7C8CD604-2C01-9944-B1E9-244972A0B48E}" type="pres">
      <dgm:prSet presAssocID="{A822BD91-17F6-7846-BF16-16CDC5E6AB59}" presName="imagSh" presStyleLbl="bgImgPlace1" presStyleIdx="2" presStyleCnt="3" custLinFactNeighborX="1111" custLinFactNeighborY="-2555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EB371C9F-EA2A-2F41-B39A-BB752558D43B}" type="pres">
      <dgm:prSet presAssocID="{A822BD91-17F6-7846-BF16-16CDC5E6AB59}" presName="txNode" presStyleLbl="node1" presStyleIdx="2" presStyleCnt="3" custLinFactNeighborX="197" custLinFactNeighborY="9584">
        <dgm:presLayoutVars>
          <dgm:bulletEnabled val="1"/>
        </dgm:presLayoutVars>
      </dgm:prSet>
      <dgm:spPr/>
    </dgm:pt>
  </dgm:ptLst>
  <dgm:cxnLst>
    <dgm:cxn modelId="{105CBE01-B53E-CD49-8DA1-E14C09DE809C}" type="presOf" srcId="{6A378980-03C9-0345-93AA-9D36D3FBF88F}" destId="{C0AA683D-CCF3-C147-8073-60C85F597B52}" srcOrd="1" destOrd="0" presId="urn:microsoft.com/office/officeart/2005/8/layout/hProcess10"/>
    <dgm:cxn modelId="{63220809-59F6-8243-926F-661E8D0495F1}" type="presOf" srcId="{4BCBDC5F-AAD2-AE48-AD7D-72231AFB4E60}" destId="{FBF99984-612F-8D49-957A-3E88454C11B2}" srcOrd="0" destOrd="0" presId="urn:microsoft.com/office/officeart/2005/8/layout/hProcess10"/>
    <dgm:cxn modelId="{48C92917-25D7-2145-8BB5-87D1EBB0F836}" type="presOf" srcId="{A822BD91-17F6-7846-BF16-16CDC5E6AB59}" destId="{EB371C9F-EA2A-2F41-B39A-BB752558D43B}" srcOrd="0" destOrd="0" presId="urn:microsoft.com/office/officeart/2005/8/layout/hProcess10"/>
    <dgm:cxn modelId="{A8D5592F-5E9E-D443-A0EC-5C12E2F5373E}" srcId="{4710E598-E60C-3647-B925-B3E1A4E029B7}" destId="{E7B95065-3997-A24F-84BB-6DD2D60DBB72}" srcOrd="0" destOrd="0" parTransId="{AD57E51A-9CFC-F646-AE9C-DF6FC7689858}" sibTransId="{6A378980-03C9-0345-93AA-9D36D3FBF88F}"/>
    <dgm:cxn modelId="{B09D103B-F75B-164D-AC36-F8648C4E9737}" srcId="{4710E598-E60C-3647-B925-B3E1A4E029B7}" destId="{4BCBDC5F-AAD2-AE48-AD7D-72231AFB4E60}" srcOrd="1" destOrd="0" parTransId="{5D4F3411-2BF1-D845-98D1-D57E133A6F9E}" sibTransId="{3CB4C658-6EBC-2347-B54C-666B306C36B6}"/>
    <dgm:cxn modelId="{7025955A-2902-0D41-B3BE-3F681FB5E515}" type="presOf" srcId="{6A378980-03C9-0345-93AA-9D36D3FBF88F}" destId="{1F07C145-BAD1-6348-804F-A96248D45926}" srcOrd="0" destOrd="0" presId="urn:microsoft.com/office/officeart/2005/8/layout/hProcess10"/>
    <dgm:cxn modelId="{F916FC61-A292-D241-952A-775761F7FE44}" srcId="{4710E598-E60C-3647-B925-B3E1A4E029B7}" destId="{A822BD91-17F6-7846-BF16-16CDC5E6AB59}" srcOrd="2" destOrd="0" parTransId="{DB2E3BB6-EFB1-2D42-80FE-F0CD48DBC407}" sibTransId="{EA9FCBA3-29AD-3149-BA30-D8174D37F701}"/>
    <dgm:cxn modelId="{8EC5038D-0CF6-8843-9FAD-A38E389BF94F}" type="presOf" srcId="{E7B95065-3997-A24F-84BB-6DD2D60DBB72}" destId="{72CF70DC-2B0D-CA4D-8985-EF42F4FE060F}" srcOrd="0" destOrd="0" presId="urn:microsoft.com/office/officeart/2005/8/layout/hProcess10"/>
    <dgm:cxn modelId="{29BFDEE4-C39D-AF46-A54F-B98321D6F36B}" type="presOf" srcId="{4710E598-E60C-3647-B925-B3E1A4E029B7}" destId="{6B72F497-D775-4B41-8771-E7AB9E265E1F}" srcOrd="0" destOrd="0" presId="urn:microsoft.com/office/officeart/2005/8/layout/hProcess10"/>
    <dgm:cxn modelId="{F9B077EF-0189-5642-AEE6-534D85928A56}" type="presOf" srcId="{3CB4C658-6EBC-2347-B54C-666B306C36B6}" destId="{F6AFC616-2E9D-C145-987B-F295495344E9}" srcOrd="0" destOrd="0" presId="urn:microsoft.com/office/officeart/2005/8/layout/hProcess10"/>
    <dgm:cxn modelId="{70E29FEF-0B90-E748-B68D-D44E13E5FF29}" type="presOf" srcId="{3CB4C658-6EBC-2347-B54C-666B306C36B6}" destId="{707C8C0F-EB92-E844-87E7-51A83D043C89}" srcOrd="1" destOrd="0" presId="urn:microsoft.com/office/officeart/2005/8/layout/hProcess10"/>
    <dgm:cxn modelId="{582ECADC-8F93-7A4F-BAAB-BE44D0AB5DEF}" type="presParOf" srcId="{6B72F497-D775-4B41-8771-E7AB9E265E1F}" destId="{D4DE993A-766C-264B-88C9-B62C2E94E94E}" srcOrd="0" destOrd="0" presId="urn:microsoft.com/office/officeart/2005/8/layout/hProcess10"/>
    <dgm:cxn modelId="{39704C37-AB73-3443-8FD1-571E8C4DC076}" type="presParOf" srcId="{D4DE993A-766C-264B-88C9-B62C2E94E94E}" destId="{B79892B6-F629-2841-BF46-933A7872BF83}" srcOrd="0" destOrd="0" presId="urn:microsoft.com/office/officeart/2005/8/layout/hProcess10"/>
    <dgm:cxn modelId="{761E0B2D-E90D-4543-B75B-BE1524A739B4}" type="presParOf" srcId="{D4DE993A-766C-264B-88C9-B62C2E94E94E}" destId="{72CF70DC-2B0D-CA4D-8985-EF42F4FE060F}" srcOrd="1" destOrd="0" presId="urn:microsoft.com/office/officeart/2005/8/layout/hProcess10"/>
    <dgm:cxn modelId="{23A93E2C-15AE-DB46-9F05-30E7E7471627}" type="presParOf" srcId="{6B72F497-D775-4B41-8771-E7AB9E265E1F}" destId="{1F07C145-BAD1-6348-804F-A96248D45926}" srcOrd="1" destOrd="0" presId="urn:microsoft.com/office/officeart/2005/8/layout/hProcess10"/>
    <dgm:cxn modelId="{67609709-18F4-364E-A7D9-DE816152C68E}" type="presParOf" srcId="{1F07C145-BAD1-6348-804F-A96248D45926}" destId="{C0AA683D-CCF3-C147-8073-60C85F597B52}" srcOrd="0" destOrd="0" presId="urn:microsoft.com/office/officeart/2005/8/layout/hProcess10"/>
    <dgm:cxn modelId="{4A43E5B5-86E7-A143-AB97-09D46C11F94C}" type="presParOf" srcId="{6B72F497-D775-4B41-8771-E7AB9E265E1F}" destId="{17805AF6-51BC-0446-881C-A2B9B66C173B}" srcOrd="2" destOrd="0" presId="urn:microsoft.com/office/officeart/2005/8/layout/hProcess10"/>
    <dgm:cxn modelId="{4F250DA2-7C78-8548-98A9-937AA8D071E1}" type="presParOf" srcId="{17805AF6-51BC-0446-881C-A2B9B66C173B}" destId="{601814B2-3BCE-AD4F-B620-1D00E4790FAB}" srcOrd="0" destOrd="0" presId="urn:microsoft.com/office/officeart/2005/8/layout/hProcess10"/>
    <dgm:cxn modelId="{B095ACE0-DE8A-4946-A007-9AB746139CA1}" type="presParOf" srcId="{17805AF6-51BC-0446-881C-A2B9B66C173B}" destId="{FBF99984-612F-8D49-957A-3E88454C11B2}" srcOrd="1" destOrd="0" presId="urn:microsoft.com/office/officeart/2005/8/layout/hProcess10"/>
    <dgm:cxn modelId="{E367C986-B292-BD4A-9856-6AA0457E3A1C}" type="presParOf" srcId="{6B72F497-D775-4B41-8771-E7AB9E265E1F}" destId="{F6AFC616-2E9D-C145-987B-F295495344E9}" srcOrd="3" destOrd="0" presId="urn:microsoft.com/office/officeart/2005/8/layout/hProcess10"/>
    <dgm:cxn modelId="{AE4C2B7E-7A20-E347-9368-A207EBACB157}" type="presParOf" srcId="{F6AFC616-2E9D-C145-987B-F295495344E9}" destId="{707C8C0F-EB92-E844-87E7-51A83D043C89}" srcOrd="0" destOrd="0" presId="urn:microsoft.com/office/officeart/2005/8/layout/hProcess10"/>
    <dgm:cxn modelId="{0AF61EF3-378F-1642-8B12-77604E08DA8C}" type="presParOf" srcId="{6B72F497-D775-4B41-8771-E7AB9E265E1F}" destId="{2141FA96-64D8-D140-9F28-27F0201E1093}" srcOrd="4" destOrd="0" presId="urn:microsoft.com/office/officeart/2005/8/layout/hProcess10"/>
    <dgm:cxn modelId="{5012C463-06AD-4448-8A03-C4910A850026}" type="presParOf" srcId="{2141FA96-64D8-D140-9F28-27F0201E1093}" destId="{7C8CD604-2C01-9944-B1E9-244972A0B48E}" srcOrd="0" destOrd="0" presId="urn:microsoft.com/office/officeart/2005/8/layout/hProcess10"/>
    <dgm:cxn modelId="{33FCA5A0-427E-7E41-B01E-5068B0E6AA9B}" type="presParOf" srcId="{2141FA96-64D8-D140-9F28-27F0201E1093}" destId="{EB371C9F-EA2A-2F41-B39A-BB752558D43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892B6-F629-2841-BF46-933A7872BF83}">
      <dsp:nvSpPr>
        <dsp:cNvPr id="0" name=""/>
        <dsp:cNvSpPr/>
      </dsp:nvSpPr>
      <dsp:spPr>
        <a:xfrm>
          <a:off x="358" y="0"/>
          <a:ext cx="2385118" cy="23851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F70DC-2B0D-CA4D-8985-EF42F4FE060F}">
      <dsp:nvSpPr>
        <dsp:cNvPr id="0" name=""/>
        <dsp:cNvSpPr/>
      </dsp:nvSpPr>
      <dsp:spPr>
        <a:xfrm>
          <a:off x="378687" y="2289286"/>
          <a:ext cx="2385118" cy="2385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General</a:t>
          </a:r>
        </a:p>
      </dsp:txBody>
      <dsp:txXfrm>
        <a:off x="448545" y="2359144"/>
        <a:ext cx="2245402" cy="2245402"/>
      </dsp:txXfrm>
    </dsp:sp>
    <dsp:sp modelId="{1F07C145-BAD1-6348-804F-A96248D45926}">
      <dsp:nvSpPr>
        <dsp:cNvPr id="0" name=""/>
        <dsp:cNvSpPr/>
      </dsp:nvSpPr>
      <dsp:spPr>
        <a:xfrm rot="5412">
          <a:off x="2828674" y="908928"/>
          <a:ext cx="443198" cy="573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2828674" y="1023445"/>
        <a:ext cx="310239" cy="343866"/>
      </dsp:txXfrm>
    </dsp:sp>
    <dsp:sp modelId="{601814B2-3BCE-AD4F-B620-1D00E4790FAB}">
      <dsp:nvSpPr>
        <dsp:cNvPr id="0" name=""/>
        <dsp:cNvSpPr/>
      </dsp:nvSpPr>
      <dsp:spPr>
        <a:xfrm>
          <a:off x="3651756" y="5749"/>
          <a:ext cx="2386573" cy="23851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rcRect/>
          <a:stretch>
            <a:fillRect l="-25000" r="-25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99984-612F-8D49-957A-3E88454C11B2}">
      <dsp:nvSpPr>
        <dsp:cNvPr id="0" name=""/>
        <dsp:cNvSpPr/>
      </dsp:nvSpPr>
      <dsp:spPr>
        <a:xfrm>
          <a:off x="4105753" y="2289286"/>
          <a:ext cx="2385118" cy="2385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Etiquette</a:t>
          </a:r>
        </a:p>
      </dsp:txBody>
      <dsp:txXfrm>
        <a:off x="4175611" y="2359144"/>
        <a:ext cx="2245402" cy="2245402"/>
      </dsp:txXfrm>
    </dsp:sp>
    <dsp:sp modelId="{F6AFC616-2E9D-C145-987B-F295495344E9}">
      <dsp:nvSpPr>
        <dsp:cNvPr id="0" name=""/>
        <dsp:cNvSpPr/>
      </dsp:nvSpPr>
      <dsp:spPr>
        <a:xfrm rot="13011">
          <a:off x="6524522" y="919029"/>
          <a:ext cx="486197" cy="573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524523" y="1033375"/>
        <a:ext cx="340338" cy="343866"/>
      </dsp:txXfrm>
    </dsp:sp>
    <dsp:sp modelId="{7C8CD604-2C01-9944-B1E9-244972A0B48E}">
      <dsp:nvSpPr>
        <dsp:cNvPr id="0" name=""/>
        <dsp:cNvSpPr/>
      </dsp:nvSpPr>
      <dsp:spPr>
        <a:xfrm>
          <a:off x="7427456" y="20036"/>
          <a:ext cx="2385118" cy="23851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71C9F-EA2A-2F41-B39A-BB752558D43B}">
      <dsp:nvSpPr>
        <dsp:cNvPr id="0" name=""/>
        <dsp:cNvSpPr/>
      </dsp:nvSpPr>
      <dsp:spPr>
        <a:xfrm>
          <a:off x="7793931" y="2289286"/>
          <a:ext cx="2385118" cy="2385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Best Practices</a:t>
          </a:r>
        </a:p>
      </dsp:txBody>
      <dsp:txXfrm>
        <a:off x="7863789" y="2359144"/>
        <a:ext cx="2245402" cy="2245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04CE0-C6DD-4241-AC12-871D810751D2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1E974-B7E0-3546-92BF-8C764FB4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9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1E974-B7E0-3546-92BF-8C764FB498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7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1265019" y="394505"/>
            <a:ext cx="6131204" cy="606899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811" y="1469390"/>
            <a:ext cx="8134925" cy="3919219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/>
              <a:pPr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/>
              <a:pPr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oom.us/hc/en-us/articles/115001286183-Nonverbal-Feedback-During-Meeting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.uiowa.edu/web-conferencingzoom/zoom-meeting-privacy-op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oom.us/hc/en-us/articles/201362153-Sharing-your-scre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.pitt.edu/help-desk/how-to-documents/zoom-locking-your-meeting" TargetMode="External"/><Relationship Id="rId2" Type="http://schemas.openxmlformats.org/officeDocument/2006/relationships/hyperlink" Target="https://support.zoom.us/hc/en-us/articles/360037117472-Authentication-Profiles-for-Meetings-and-Webinars?zcid=1231&amp;_ga=2.246676288.595773400.1584980958-668229593.1584118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zoom.us/hc/en-us/articles/360033559832-Meeting-and-Webinar-Passwords-?zcid=1231&amp;_ga=2.17084541.595773400.1584980958-668229593.158411815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115004809306-Controlling-and-Disabling-In-Meeting-Chat?zcid=1231&amp;_ga=2.15841394.595773400.1584980958-668229593.1584118156" TargetMode="External"/><Relationship Id="rId2" Type="http://schemas.openxmlformats.org/officeDocument/2006/relationships/hyperlink" Target="https://support.zoom.us/hc/en-us/articles/115005706806-Using-annotation-tools-on-a-shared-screen-or-whiteboard?zcid=1231&amp;_ga=2.15841394.595773400.1584980958-668229593.1584118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chnology.pitt.edu/help-desk/how-to-documents/zoom-turn-participants-vide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209605493-In-Meeting-File-Transfer?zcid=1231&amp;_ga=2.15841394.595773400.1584980958-668229593.1584118156" TargetMode="External"/><Relationship Id="rId2" Type="http://schemas.openxmlformats.org/officeDocument/2006/relationships/hyperlink" Target="https://support.zoom.us/hc/en-us/articles/203435537-Mute-All-And-Unmute-All?zcid=1231&amp;_ga=2.15841394.595773400.1584980958-668229593.158411815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icle.com/article/Turns-Out-You-Can-Build/249038" TargetMode="External"/><Relationship Id="rId7" Type="http://schemas.openxmlformats.org/officeDocument/2006/relationships/hyperlink" Target="https://www.insidehighered.com/advice/2020/04/22/professor-explores-why-zoom-classes-deplete-her-energy-opinion" TargetMode="External"/><Relationship Id="rId2" Type="http://schemas.openxmlformats.org/officeDocument/2006/relationships/hyperlink" Target="https://hookedoninnovation.com/2020/05/13/25-strategies-to-engage-zo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tl.columbia.edu/resources-and-technology/teaching-with-technology/teaching-online/active-learning/" TargetMode="External"/><Relationship Id="rId5" Type="http://schemas.openxmlformats.org/officeDocument/2006/relationships/hyperlink" Target="https://www.chronicle.com/article/8-Ways-to-Be-More-Inclusive-in/248460" TargetMode="External"/><Relationship Id="rId4" Type="http://schemas.openxmlformats.org/officeDocument/2006/relationships/hyperlink" Target="https://www.weareteachers.com/zoom-for-teacher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nguagetech.lab.uiowa.edu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.uiowa.edu/zoom-getting-starte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owa.zoom.u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iowa.qualtrics.com/jfe/form/SV_3BK5IdYjwSFXE6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oom.us/hc/en-us/articles/200941109-Attendee-Controls-in-a-M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4CBDD-7B28-2447-9130-C3BFFFE53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869" y="1781039"/>
            <a:ext cx="8424292" cy="3295922"/>
          </a:xfrm>
        </p:spPr>
        <p:txBody>
          <a:bodyPr/>
          <a:lstStyle/>
          <a:p>
            <a:r>
              <a:rPr lang="en-US" dirty="0"/>
              <a:t>Zoom </a:t>
            </a:r>
            <a:br>
              <a:rPr lang="en-US" dirty="0"/>
            </a:br>
            <a:r>
              <a:rPr lang="en-US" dirty="0"/>
              <a:t>Best</a:t>
            </a:r>
            <a:br>
              <a:rPr lang="en-US" dirty="0"/>
            </a:br>
            <a:r>
              <a:rPr lang="en-US" dirty="0"/>
              <a:t>Practices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2DE3B2D-4A3E-C94D-8890-FB33DD411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9080" y="3136513"/>
            <a:ext cx="3880895" cy="388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41EB16A-82FA-2741-B622-4BE6FDD4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Etiquette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547651-DC26-1544-9157-FB1C7142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8"/>
            <a:ext cx="10178322" cy="5463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AS A PARTICIPANT </a:t>
            </a:r>
          </a:p>
          <a:p>
            <a:r>
              <a:rPr lang="en-US" sz="2800" dirty="0"/>
              <a:t>Check Video Background</a:t>
            </a:r>
          </a:p>
          <a:p>
            <a:pPr lvl="1"/>
            <a:r>
              <a:rPr lang="en-US" sz="2800" dirty="0"/>
              <a:t>How you present yourself is important</a:t>
            </a:r>
          </a:p>
          <a:p>
            <a:pPr lvl="1"/>
            <a:r>
              <a:rPr lang="en-US" sz="2800" dirty="0"/>
              <a:t>Your background could possibly affect others (Example: vestibular sensitivity from ceiling/fans)</a:t>
            </a:r>
          </a:p>
          <a:p>
            <a:pPr lvl="1"/>
            <a:r>
              <a:rPr lang="en-US" sz="2800" dirty="0"/>
              <a:t>Position your camera properly</a:t>
            </a:r>
          </a:p>
          <a:p>
            <a:pPr lvl="1"/>
            <a:r>
              <a:rPr lang="en-US" sz="2800" dirty="0"/>
              <a:t>Turning your video off is always an option</a:t>
            </a:r>
          </a:p>
          <a:p>
            <a:pPr lvl="1"/>
            <a:r>
              <a:rPr lang="en-US" sz="2800" dirty="0"/>
              <a:t>Just be aware and be professional </a:t>
            </a:r>
          </a:p>
          <a:p>
            <a:pPr lvl="2"/>
            <a:r>
              <a:rPr lang="en-US" sz="2600" dirty="0"/>
              <a:t>People can see you</a:t>
            </a:r>
          </a:p>
          <a:p>
            <a:pPr lvl="2"/>
            <a:r>
              <a:rPr lang="en-US" sz="2600" dirty="0"/>
              <a:t>Sometimes meetings are recorded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0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2CB32F6-555A-3847-852E-1E6FAC29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Etiquette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5F311-556F-C441-A886-279216C8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6183"/>
            <a:ext cx="10178322" cy="515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AS A PARTICIPANT </a:t>
            </a:r>
          </a:p>
          <a:p>
            <a:r>
              <a:rPr lang="en-US" sz="2800" dirty="0"/>
              <a:t>Use two screens, if needed</a:t>
            </a:r>
          </a:p>
          <a:p>
            <a:pPr lvl="1"/>
            <a:r>
              <a:rPr lang="en-US" sz="2800" dirty="0"/>
              <a:t>Logging in on two separate devices allows you more access to what you want to see</a:t>
            </a:r>
          </a:p>
          <a:p>
            <a:pPr lvl="1"/>
            <a:r>
              <a:rPr lang="en-US" sz="2800" dirty="0"/>
              <a:t>Make sure to keep audio and video OFF on second device</a:t>
            </a:r>
          </a:p>
          <a:p>
            <a:r>
              <a:rPr lang="en-US" sz="2800" dirty="0"/>
              <a:t>Limit distractions</a:t>
            </a:r>
          </a:p>
          <a:p>
            <a:r>
              <a:rPr lang="en-US" sz="2800" dirty="0"/>
              <a:t>Avoid multi-tasking</a:t>
            </a:r>
          </a:p>
          <a:p>
            <a:r>
              <a:rPr lang="en-US" sz="2800" dirty="0"/>
              <a:t>Request to Speak</a:t>
            </a:r>
          </a:p>
          <a:p>
            <a:pPr lvl="1"/>
            <a:r>
              <a:rPr lang="en-US" sz="2800" dirty="0">
                <a:hlinkClick r:id="rId2"/>
              </a:rPr>
              <a:t>Using Non-Verbal feedback in Zoom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9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0FD4A-79FD-6E46-AE7D-114FDD21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4945"/>
            <a:ext cx="2583981" cy="414811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2A1A00"/>
                </a:solidFill>
              </a:rPr>
              <a:t>Zoom</a:t>
            </a:r>
            <a:br>
              <a:rPr lang="en-US" sz="3200" dirty="0">
                <a:solidFill>
                  <a:srgbClr val="2A1A00"/>
                </a:solidFill>
              </a:rPr>
            </a:br>
            <a:r>
              <a:rPr lang="en-US" sz="3200" dirty="0">
                <a:solidFill>
                  <a:srgbClr val="2A1A00"/>
                </a:solidFill>
              </a:rPr>
              <a:t>Best</a:t>
            </a:r>
            <a:br>
              <a:rPr lang="en-US" sz="3200" dirty="0">
                <a:solidFill>
                  <a:srgbClr val="2A1A00"/>
                </a:solidFill>
              </a:rPr>
            </a:br>
            <a:r>
              <a:rPr lang="en-US" sz="3200" dirty="0">
                <a:solidFill>
                  <a:srgbClr val="2A1A00"/>
                </a:solidFill>
              </a:rPr>
              <a:t>Practices: You As a Host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6D2104-E4D6-D145-870B-E4B70B87E747}"/>
              </a:ext>
            </a:extLst>
          </p:cNvPr>
          <p:cNvSpPr/>
          <p:nvPr/>
        </p:nvSpPr>
        <p:spPr>
          <a:xfrm>
            <a:off x="4641273" y="1052945"/>
            <a:ext cx="6622472" cy="48490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 shot of a computer&#10;&#10;Description automatically generated">
            <a:extLst>
              <a:ext uri="{FF2B5EF4-FFF2-40B4-BE49-F238E27FC236}">
                <a16:creationId xmlns:a16="http://schemas.microsoft.com/office/drawing/2014/main" id="{2557DAA0-065E-3B47-A1C8-5C7E293E9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96" r="910" b="1443"/>
          <a:stretch/>
        </p:blipFill>
        <p:spPr>
          <a:xfrm>
            <a:off x="3851563" y="739818"/>
            <a:ext cx="7841673" cy="5300764"/>
          </a:xfrm>
        </p:spPr>
      </p:pic>
    </p:spTree>
    <p:extLst>
      <p:ext uri="{BB962C8B-B14F-4D97-AF65-F5344CB8AC3E}">
        <p14:creationId xmlns:p14="http://schemas.microsoft.com/office/powerpoint/2010/main" val="264202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Best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8"/>
            <a:ext cx="10178322" cy="4978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AS A HOST</a:t>
            </a:r>
          </a:p>
          <a:p>
            <a:r>
              <a:rPr lang="en-US" sz="3000" dirty="0"/>
              <a:t>Log into Zoom Prior to Meeting Time</a:t>
            </a:r>
          </a:p>
          <a:p>
            <a:pPr lvl="1"/>
            <a:r>
              <a:rPr lang="en-US" sz="3000" dirty="0"/>
              <a:t>Folks can set up their headsets, camera and microphones</a:t>
            </a:r>
          </a:p>
          <a:p>
            <a:pPr lvl="1"/>
            <a:r>
              <a:rPr lang="en-US" sz="3000" dirty="0"/>
              <a:t>Turning off the setting "Join before host”/Turn on “Waiting Room” feature</a:t>
            </a:r>
          </a:p>
          <a:p>
            <a:r>
              <a:rPr lang="en-US" sz="3000" dirty="0"/>
              <a:t>Take Steps to Avoid Unwanted </a:t>
            </a:r>
            <a:r>
              <a:rPr lang="en-US" sz="3000" dirty="0" err="1"/>
              <a:t>Intrustion</a:t>
            </a:r>
            <a:r>
              <a:rPr lang="en-US" sz="3000"/>
              <a:t>/"</a:t>
            </a:r>
            <a:r>
              <a:rPr lang="en-US" sz="3000" err="1"/>
              <a:t>Zoombombing</a:t>
            </a:r>
            <a:r>
              <a:rPr lang="en-US" sz="3000"/>
              <a:t>"</a:t>
            </a:r>
          </a:p>
          <a:p>
            <a:pPr lvl="1"/>
            <a:r>
              <a:rPr lang="en-US" sz="3000"/>
              <a:t>Consider adding Authentication, a Waiting Room, or Password Protection when scheduling your Zoom meeting for security</a:t>
            </a:r>
          </a:p>
          <a:p>
            <a:pPr lvl="1"/>
            <a:r>
              <a:rPr lang="en-US" sz="3000">
                <a:hlinkClick r:id="rId2"/>
              </a:rPr>
              <a:t>Zoom Meeting Privacy Options</a:t>
            </a:r>
            <a:endParaRPr lang="en-US" sz="3000"/>
          </a:p>
          <a:p>
            <a:pPr marL="457200" lvl="1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9825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Best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8"/>
            <a:ext cx="10178322" cy="497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AS A HOST</a:t>
            </a:r>
          </a:p>
          <a:p>
            <a:r>
              <a:rPr lang="en-US" sz="2800" dirty="0"/>
              <a:t>Prepare materials in advance</a:t>
            </a:r>
          </a:p>
          <a:p>
            <a:r>
              <a:rPr lang="en-US" sz="2800" dirty="0"/>
              <a:t>Screen &amp; Video Sharing </a:t>
            </a:r>
          </a:p>
          <a:p>
            <a:pPr lvl="1"/>
            <a:r>
              <a:rPr lang="en-US" sz="2800" dirty="0"/>
              <a:t>Let participants know if this is allowed</a:t>
            </a:r>
          </a:p>
          <a:p>
            <a:pPr lvl="1"/>
            <a:r>
              <a:rPr lang="en-US" sz="2800" dirty="0">
                <a:hlinkClick r:id="rId2"/>
              </a:rPr>
              <a:t>Check the seetings for sharing your screen in Zoom</a:t>
            </a:r>
            <a:endParaRPr lang="en-US" sz="2800" dirty="0"/>
          </a:p>
          <a:p>
            <a:pPr lvl="1"/>
            <a:r>
              <a:rPr lang="en-US" sz="2800" dirty="0"/>
              <a:t>Be aware of what you’re sharing</a:t>
            </a:r>
          </a:p>
          <a:p>
            <a:r>
              <a:rPr lang="en-US" sz="2800" dirty="0"/>
              <a:t>Text Chat Rules</a:t>
            </a:r>
          </a:p>
          <a:p>
            <a:pPr lvl="1"/>
            <a:r>
              <a:rPr lang="en-US" sz="2800" dirty="0"/>
              <a:t>Set ground rules for use of text chat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658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Best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7"/>
            <a:ext cx="10178322" cy="5463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AS A HOST</a:t>
            </a:r>
          </a:p>
          <a:p>
            <a:r>
              <a:rPr lang="en-US" sz="2800" dirty="0">
                <a:hlinkClick r:id="rId2"/>
              </a:rPr>
              <a:t>Allow only signed-in users to join</a:t>
            </a:r>
            <a:endParaRPr lang="en-US" sz="2800" dirty="0"/>
          </a:p>
          <a:p>
            <a:pPr lvl="1"/>
            <a:r>
              <a:rPr lang="en-US" sz="2800" dirty="0"/>
              <a:t>This feature can be useful when you want to control your guest list and invite only certain individuals</a:t>
            </a:r>
          </a:p>
          <a:p>
            <a:r>
              <a:rPr lang="en-US" sz="2800" dirty="0">
                <a:hlinkClick r:id="rId3"/>
              </a:rPr>
              <a:t>Lock the meeting</a:t>
            </a:r>
            <a:endParaRPr lang="en-US" sz="2800" dirty="0"/>
          </a:p>
          <a:p>
            <a:pPr lvl="1"/>
            <a:r>
              <a:rPr lang="en-US" sz="2800" dirty="0"/>
              <a:t>Locking a Zoom meeting that is in progress prevents new participants from joining, even if they have the meeting ID and password (if you have required one)</a:t>
            </a:r>
          </a:p>
          <a:p>
            <a:r>
              <a:rPr lang="en-US" sz="2800" dirty="0">
                <a:hlinkClick r:id="rId4"/>
              </a:rPr>
              <a:t>Set a meeting password</a:t>
            </a:r>
            <a:endParaRPr lang="en-US" sz="2800" dirty="0"/>
          </a:p>
          <a:p>
            <a:pPr lvl="1"/>
            <a:r>
              <a:rPr lang="en-US" sz="2800" dirty="0"/>
              <a:t>This option requires attendees to enter a password that you provide before they can join the meeting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5182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Best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7"/>
            <a:ext cx="10178322" cy="5463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AS A HOST</a:t>
            </a:r>
          </a:p>
          <a:p>
            <a:r>
              <a:rPr lang="en-US" sz="2800" dirty="0">
                <a:hlinkClick r:id="rId2"/>
              </a:rPr>
              <a:t>Turn off annotation</a:t>
            </a:r>
            <a:endParaRPr lang="en-US" sz="2800" dirty="0"/>
          </a:p>
          <a:p>
            <a:pPr lvl="1"/>
            <a:r>
              <a:rPr lang="en-US" sz="2800" dirty="0"/>
              <a:t>You and your attendees can doodle and mark up content together using annotations during screen share</a:t>
            </a:r>
          </a:p>
          <a:p>
            <a:r>
              <a:rPr lang="en-US" sz="2800" dirty="0">
                <a:hlinkClick r:id="rId3"/>
              </a:rPr>
              <a:t>Disable private chat</a:t>
            </a:r>
            <a:endParaRPr lang="en-US" sz="2800" dirty="0"/>
          </a:p>
          <a:p>
            <a:pPr lvl="1"/>
            <a:r>
              <a:rPr lang="en-US" sz="2800" dirty="0"/>
              <a:t>Zoom has in-meeting chat for everyone, or participants can message each other privately</a:t>
            </a:r>
            <a:endParaRPr lang="en-US" sz="2800" dirty="0">
              <a:hlinkClick r:id="rId4"/>
            </a:endParaRPr>
          </a:p>
          <a:p>
            <a:r>
              <a:rPr lang="en-US" sz="2800" dirty="0">
                <a:hlinkClick r:id="rId4"/>
              </a:rPr>
              <a:t>Disable video</a:t>
            </a:r>
            <a:endParaRPr lang="en-US" sz="2800" dirty="0"/>
          </a:p>
          <a:p>
            <a:pPr lvl="1"/>
            <a:r>
              <a:rPr lang="en-US" sz="2800" dirty="0"/>
              <a:t>As a meeting host, you can turn off someone’s video</a:t>
            </a:r>
          </a:p>
        </p:txBody>
      </p:sp>
    </p:spTree>
    <p:extLst>
      <p:ext uri="{BB962C8B-B14F-4D97-AF65-F5344CB8AC3E}">
        <p14:creationId xmlns:p14="http://schemas.microsoft.com/office/powerpoint/2010/main" val="3141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Best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7"/>
            <a:ext cx="10178322" cy="5463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AS A HOST</a:t>
            </a:r>
          </a:p>
          <a:p>
            <a:r>
              <a:rPr lang="en-US" sz="2800" dirty="0">
                <a:hlinkClick r:id="rId2"/>
              </a:rPr>
              <a:t>Mute participants</a:t>
            </a:r>
            <a:endParaRPr lang="en-US" sz="2800" dirty="0"/>
          </a:p>
          <a:p>
            <a:pPr lvl="1"/>
            <a:r>
              <a:rPr lang="en-US" sz="2800" dirty="0"/>
              <a:t>You can mute/unmute individual participants or all participants at once</a:t>
            </a:r>
          </a:p>
          <a:p>
            <a:r>
              <a:rPr lang="en-US" sz="2800" dirty="0">
                <a:hlinkClick r:id="rId3"/>
              </a:rPr>
              <a:t>Turn off file transfer</a:t>
            </a:r>
            <a:endParaRPr lang="en-US" sz="2800" dirty="0"/>
          </a:p>
          <a:p>
            <a:pPr lvl="1"/>
            <a:r>
              <a:rPr lang="en-US" sz="2800" dirty="0"/>
              <a:t>In-meeting file transfer allows people to share files through the in-meeting chat</a:t>
            </a:r>
          </a:p>
          <a:p>
            <a:r>
              <a:rPr lang="en-US" sz="2800" dirty="0"/>
              <a:t>Monitor the chat</a:t>
            </a:r>
          </a:p>
          <a:p>
            <a:pPr lvl="1"/>
            <a:r>
              <a:rPr lang="en-US" sz="2800" dirty="0"/>
              <a:t>Take a minute to monitor what is happening in the in-meeting chat</a:t>
            </a:r>
          </a:p>
        </p:txBody>
      </p:sp>
    </p:spTree>
    <p:extLst>
      <p:ext uri="{BB962C8B-B14F-4D97-AF65-F5344CB8AC3E}">
        <p14:creationId xmlns:p14="http://schemas.microsoft.com/office/powerpoint/2010/main" val="3323775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4D3C5EB-0B2A-484E-9B7D-BBC28AA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91436F-0218-274D-BDD6-A0F55C2D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4546"/>
            <a:ext cx="10178322" cy="5463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Resources for Zoom teaching tips/best practices: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25 Strategies to Engage Students on Your Next Zoom Meeting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Turns Out You Can Build Community in a Zoom Classroom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Zoom 101 for Teachers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8 Ways to Be More Inclusive in Your Zoom Teaching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Active Learning for Your Online Classroom: Five Strategies Using Zoom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hlinkClick r:id="rId7"/>
              </a:rPr>
              <a:t>Why We’re Exhausted by Zoom</a:t>
            </a:r>
            <a:r>
              <a:rPr lang="en-US" sz="2800" dirty="0"/>
              <a:t> (this one is less a tip, more interesting opinion)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1441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82B6B-F0BB-B147-A5D7-3EBCBB8DE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3927" y="817785"/>
            <a:ext cx="7053929" cy="685433"/>
          </a:xfrm>
        </p:spPr>
        <p:txBody>
          <a:bodyPr>
            <a:noAutofit/>
          </a:bodyPr>
          <a:lstStyle/>
          <a:p>
            <a:r>
              <a:rPr lang="en-US" sz="6600" dirty="0"/>
              <a:t>QUESTIONS??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A6048FF-CF67-414D-BC6A-118D4908CA22}"/>
              </a:ext>
            </a:extLst>
          </p:cNvPr>
          <p:cNvSpPr txBox="1">
            <a:spLocks/>
          </p:cNvSpPr>
          <p:nvPr/>
        </p:nvSpPr>
        <p:spPr>
          <a:xfrm>
            <a:off x="3983927" y="2549603"/>
            <a:ext cx="7053929" cy="2867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If you would like to go through your Zoom settings, Have specific issues or Questions, or want practice with settings, Please schedule a One-on-one with us!</a:t>
            </a:r>
          </a:p>
        </p:txBody>
      </p:sp>
    </p:spTree>
    <p:extLst>
      <p:ext uri="{BB962C8B-B14F-4D97-AF65-F5344CB8AC3E}">
        <p14:creationId xmlns:p14="http://schemas.microsoft.com/office/powerpoint/2010/main" val="178371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82B6B-F0BB-B147-A5D7-3EBCBB8DE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2436" y="228966"/>
            <a:ext cx="6607127" cy="685433"/>
          </a:xfrm>
        </p:spPr>
        <p:txBody>
          <a:bodyPr>
            <a:noAutofit/>
          </a:bodyPr>
          <a:lstStyle/>
          <a:p>
            <a:r>
              <a:rPr lang="en-US" sz="4400" dirty="0"/>
              <a:t>Announcements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548B-8581-3845-B311-615ED23134E0}"/>
              </a:ext>
            </a:extLst>
          </p:cNvPr>
          <p:cNvSpPr txBox="1"/>
          <p:nvPr/>
        </p:nvSpPr>
        <p:spPr>
          <a:xfrm>
            <a:off x="2974695" y="1423685"/>
            <a:ext cx="89125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This afternoon (June 30), at 1:30pm CST we will be hosting a hands-on Makerspace Play Space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This event will have a different Zoom link.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Please visit our Google Calendar for all our events and Zoom links: </a:t>
            </a:r>
            <a:r>
              <a:rPr lang="en-US" sz="2800" dirty="0">
                <a:hlinkClick r:id="rId2"/>
              </a:rPr>
              <a:t>https://languagetech.lab.uiowa.edu/</a:t>
            </a:r>
            <a:r>
              <a:rPr lang="en-US" sz="2800" dirty="0"/>
              <a:t> Click the “Events” tab to see the Google Calendar.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link to our Google Calendar will also be placed in the chat.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Tomorrow (July 1), at 1:30pm CST, we will be hosting our rescheduled Faculty Panel.</a:t>
            </a:r>
          </a:p>
        </p:txBody>
      </p:sp>
    </p:spTree>
    <p:extLst>
      <p:ext uri="{BB962C8B-B14F-4D97-AF65-F5344CB8AC3E}">
        <p14:creationId xmlns:p14="http://schemas.microsoft.com/office/powerpoint/2010/main" val="3629046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82B6B-F0BB-B147-A5D7-3EBCBB8DE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2436" y="228966"/>
            <a:ext cx="8485164" cy="685433"/>
          </a:xfrm>
        </p:spPr>
        <p:txBody>
          <a:bodyPr>
            <a:noAutofit/>
          </a:bodyPr>
          <a:lstStyle/>
          <a:p>
            <a:r>
              <a:rPr lang="en-US" sz="4400" dirty="0"/>
              <a:t>We Are Here for you!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548B-8581-3845-B311-615ED23134E0}"/>
              </a:ext>
            </a:extLst>
          </p:cNvPr>
          <p:cNvSpPr txBox="1"/>
          <p:nvPr/>
        </p:nvSpPr>
        <p:spPr>
          <a:xfrm>
            <a:off x="3689106" y="1457788"/>
            <a:ext cx="80643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Lauren Kelley (Me)</a:t>
            </a:r>
          </a:p>
          <a:p>
            <a:r>
              <a:rPr lang="en-US" sz="3600" dirty="0"/>
              <a:t>	</a:t>
            </a:r>
            <a:r>
              <a:rPr lang="en-US" sz="3600" dirty="0" err="1"/>
              <a:t>lauren-kelley@uiowa.edu</a:t>
            </a:r>
            <a:endParaRPr lang="en-US" sz="3600" dirty="0"/>
          </a:p>
          <a:p>
            <a:r>
              <a:rPr lang="en-US" sz="3600" dirty="0"/>
              <a:t>Claire Frances</a:t>
            </a:r>
          </a:p>
          <a:p>
            <a:r>
              <a:rPr lang="en-US" sz="3600" dirty="0"/>
              <a:t>	</a:t>
            </a:r>
            <a:r>
              <a:rPr lang="en-US" sz="3600" dirty="0" err="1"/>
              <a:t>claire-frances@uiowa.edu</a:t>
            </a:r>
            <a:endParaRPr lang="en-US" sz="3600" dirty="0"/>
          </a:p>
          <a:p>
            <a:r>
              <a:rPr lang="en-US" sz="3600" dirty="0"/>
              <a:t>Nicole Metzger</a:t>
            </a:r>
          </a:p>
          <a:p>
            <a:r>
              <a:rPr lang="en-US" sz="3600" dirty="0"/>
              <a:t>	</a:t>
            </a:r>
            <a:r>
              <a:rPr lang="en-US" sz="3600" dirty="0" err="1"/>
              <a:t>nicole-metzger@uiowa.edu</a:t>
            </a:r>
            <a:endParaRPr lang="en-US" sz="3600" dirty="0"/>
          </a:p>
          <a:p>
            <a:r>
              <a:rPr lang="en-US" sz="3600" dirty="0"/>
              <a:t>Braeden Jones</a:t>
            </a:r>
          </a:p>
          <a:p>
            <a:r>
              <a:rPr lang="en-US" sz="3600" dirty="0"/>
              <a:t>	</a:t>
            </a:r>
            <a:r>
              <a:rPr lang="en-US" sz="3600" dirty="0" err="1"/>
              <a:t>braeden-jones@uiowa.edu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20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4613E-C375-5C43-8069-C5F70F63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E90985-5EE2-424D-AF36-4E7235214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35594"/>
              </p:ext>
            </p:extLst>
          </p:nvPr>
        </p:nvGraphicFramePr>
        <p:xfrm>
          <a:off x="1250950" y="1628776"/>
          <a:ext cx="10179050" cy="507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670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0FD4A-79FD-6E46-AE7D-114FDD21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4945"/>
            <a:ext cx="2479963" cy="4148110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2A1A00"/>
                </a:solidFill>
              </a:rPr>
              <a:t>Zoom:</a:t>
            </a:r>
            <a:br>
              <a:rPr lang="en-US" sz="4800" dirty="0">
                <a:solidFill>
                  <a:srgbClr val="2A1A00"/>
                </a:solidFill>
              </a:rPr>
            </a:br>
            <a:r>
              <a:rPr lang="en-US" sz="4800" dirty="0">
                <a:solidFill>
                  <a:srgbClr val="2A1A00"/>
                </a:solidFill>
              </a:rPr>
              <a:t>General</a:t>
            </a:r>
            <a:br>
              <a:rPr lang="en-US" sz="4800" dirty="0">
                <a:solidFill>
                  <a:srgbClr val="2A1A00"/>
                </a:solidFill>
              </a:rPr>
            </a:br>
            <a:r>
              <a:rPr lang="en-US" sz="4800" dirty="0">
                <a:solidFill>
                  <a:srgbClr val="2A1A00"/>
                </a:solidFill>
              </a:rPr>
              <a:t>Tips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11" name="Content Placeholder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854BDB-E2DE-BC4A-9C3C-1D1D4B8CD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0974" y="608977"/>
            <a:ext cx="5640045" cy="5640045"/>
          </a:xfrm>
        </p:spPr>
      </p:pic>
    </p:spTree>
    <p:extLst>
      <p:ext uri="{BB962C8B-B14F-4D97-AF65-F5344CB8AC3E}">
        <p14:creationId xmlns:p14="http://schemas.microsoft.com/office/powerpoint/2010/main" val="3381059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F7D4-D960-FF45-B786-28ED0C53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Zoom: General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659CD-0350-4748-B3F8-09F808060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3037"/>
            <a:ext cx="10178322" cy="473254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Download the app</a:t>
            </a:r>
          </a:p>
          <a:p>
            <a:r>
              <a:rPr lang="en-US" sz="3200" dirty="0">
                <a:hlinkClick r:id="rId3"/>
              </a:rPr>
              <a:t>Login with SSO</a:t>
            </a:r>
            <a:endParaRPr lang="en-US" sz="3200" dirty="0"/>
          </a:p>
          <a:p>
            <a:r>
              <a:rPr lang="en-US" sz="3200" dirty="0"/>
              <a:t>Check your meeting settings at </a:t>
            </a:r>
            <a:r>
              <a:rPr lang="en-US" sz="3200" dirty="0">
                <a:hlinkClick r:id="rId4"/>
              </a:rPr>
              <a:t>uiowa.zoom.us</a:t>
            </a:r>
            <a:endParaRPr lang="en-US" sz="3200" dirty="0"/>
          </a:p>
          <a:p>
            <a:r>
              <a:rPr lang="en-US" sz="3200" dirty="0"/>
              <a:t>Know your meeting</a:t>
            </a:r>
          </a:p>
          <a:p>
            <a:pPr lvl="1"/>
            <a:r>
              <a:rPr lang="en-US" sz="3000" dirty="0"/>
              <a:t>How Zoom works</a:t>
            </a:r>
          </a:p>
          <a:p>
            <a:pPr lvl="2"/>
            <a:r>
              <a:rPr lang="en-US" sz="3000" dirty="0"/>
              <a:t>Zoom creates a meeting ID number/URL link to a video meeting using Zoom software</a:t>
            </a:r>
          </a:p>
          <a:p>
            <a:pPr lvl="1"/>
            <a:r>
              <a:rPr lang="en-US" sz="3200" dirty="0"/>
              <a:t>3 meeting types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485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F7D4-D960-FF45-B786-28ED0C53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Zoom: General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A2F70-6ACA-7A43-8C53-29F9FE1C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193245"/>
            <a:ext cx="11010901" cy="528237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5100" dirty="0"/>
              <a:t>3 meeting types</a:t>
            </a:r>
          </a:p>
          <a:p>
            <a:pPr lvl="2"/>
            <a:r>
              <a:rPr lang="en-US" sz="5100" dirty="0"/>
              <a:t>Scheduled meetings </a:t>
            </a:r>
          </a:p>
          <a:p>
            <a:pPr lvl="3"/>
            <a:r>
              <a:rPr lang="en-US" sz="4400" dirty="0"/>
              <a:t>Creates a different meeting ID/URL link every time you schedule a meeting</a:t>
            </a:r>
          </a:p>
          <a:p>
            <a:pPr lvl="3"/>
            <a:r>
              <a:rPr lang="en-US" sz="4400" dirty="0"/>
              <a:t>Expires after the scheduled time</a:t>
            </a:r>
          </a:p>
          <a:p>
            <a:pPr lvl="2"/>
            <a:r>
              <a:rPr lang="en-US" sz="5100" dirty="0"/>
              <a:t>Recurring meetings </a:t>
            </a:r>
          </a:p>
          <a:p>
            <a:pPr lvl="3"/>
            <a:r>
              <a:rPr lang="en-US" sz="4400" dirty="0"/>
              <a:t>Creates a different meeting ID/URL link for each recurring meeting</a:t>
            </a:r>
          </a:p>
          <a:p>
            <a:pPr lvl="3"/>
            <a:r>
              <a:rPr lang="en-US" sz="4400" dirty="0"/>
              <a:t>Allows the use of the same meeting ID/URL link for up to 365 days after you schedule it/create it</a:t>
            </a:r>
          </a:p>
          <a:p>
            <a:pPr lvl="2"/>
            <a:r>
              <a:rPr lang="en-US" sz="5100" dirty="0"/>
              <a:t>Personal Meeting ID</a:t>
            </a:r>
          </a:p>
          <a:p>
            <a:pPr lvl="3"/>
            <a:r>
              <a:rPr lang="en-US" sz="4400" dirty="0"/>
              <a:t>A meeting ID/URL link that is specific to your username and never expires</a:t>
            </a:r>
          </a:p>
          <a:p>
            <a:pPr lvl="3"/>
            <a:r>
              <a:rPr lang="en-US" sz="4400" dirty="0"/>
              <a:t>Best not share it in a public forum  </a:t>
            </a:r>
          </a:p>
          <a:p>
            <a:pPr lvl="3"/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F7D4-D960-FF45-B786-28ED0C53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Zoom: General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34E59-EF81-6742-B2F4-686DFD15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4825170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Zoom Webinars (need license)</a:t>
            </a:r>
          </a:p>
          <a:p>
            <a:pPr lvl="2"/>
            <a:r>
              <a:rPr lang="en-US" sz="2800" dirty="0"/>
              <a:t>Different format, no participant videos</a:t>
            </a:r>
          </a:p>
          <a:p>
            <a:pPr lvl="2"/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ITS has a limited pool of general Zoom Webinar licenses available for checkout</a:t>
            </a:r>
            <a:endParaRPr lang="en-US" sz="2800" dirty="0"/>
          </a:p>
          <a:p>
            <a:pPr lvl="2"/>
            <a:r>
              <a:rPr lang="en-US" sz="2800" dirty="0"/>
              <a:t>Your department can get a Zoom Webinar license to share between the members of your department (perhaps even the LMC could look at getting some Zoom Webinar checkout licenses)</a:t>
            </a:r>
          </a:p>
        </p:txBody>
      </p:sp>
    </p:spTree>
    <p:extLst>
      <p:ext uri="{BB962C8B-B14F-4D97-AF65-F5344CB8AC3E}">
        <p14:creationId xmlns:p14="http://schemas.microsoft.com/office/powerpoint/2010/main" val="251080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0FD4A-79FD-6E46-AE7D-114FDD21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4945"/>
            <a:ext cx="2583981" cy="414811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2A1A00"/>
                </a:solidFill>
              </a:rPr>
              <a:t>Zoom</a:t>
            </a:r>
            <a:br>
              <a:rPr lang="en-US" sz="3200" dirty="0">
                <a:solidFill>
                  <a:srgbClr val="2A1A00"/>
                </a:solidFill>
              </a:rPr>
            </a:br>
            <a:r>
              <a:rPr lang="en-US" sz="3200" dirty="0">
                <a:solidFill>
                  <a:srgbClr val="2A1A00"/>
                </a:solidFill>
              </a:rPr>
              <a:t>Etiquette: You As a Participant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9" name="Content Placeholder 8" descr="Screen of a cell phone&#10;&#10;Description automatically generated">
            <a:extLst>
              <a:ext uri="{FF2B5EF4-FFF2-40B4-BE49-F238E27FC236}">
                <a16:creationId xmlns:a16="http://schemas.microsoft.com/office/drawing/2014/main" id="{A710F7F2-FF54-A842-9D14-B510E2F4B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3839" y="1056167"/>
            <a:ext cx="7156161" cy="4745665"/>
          </a:xfrm>
        </p:spPr>
      </p:pic>
    </p:spTree>
    <p:extLst>
      <p:ext uri="{BB962C8B-B14F-4D97-AF65-F5344CB8AC3E}">
        <p14:creationId xmlns:p14="http://schemas.microsoft.com/office/powerpoint/2010/main" val="100508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F7D4-D960-FF45-B786-28ED0C53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r>
              <a:rPr lang="en-US" dirty="0"/>
              <a:t>Zoom: Etiquette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5FABA-650D-5041-832B-E1150F910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2257"/>
            <a:ext cx="10178322" cy="46651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AS A PARTICIPANT </a:t>
            </a:r>
          </a:p>
          <a:p>
            <a:r>
              <a:rPr lang="en-US" sz="2800" dirty="0"/>
              <a:t>Log into Zoom Prior to Meeting Time</a:t>
            </a:r>
          </a:p>
          <a:p>
            <a:pPr lvl="1"/>
            <a:r>
              <a:rPr lang="en-US" sz="2800" dirty="0"/>
              <a:t>Get settled/set up</a:t>
            </a:r>
          </a:p>
          <a:p>
            <a:pPr lvl="1"/>
            <a:r>
              <a:rPr lang="en-US" sz="2800" dirty="0"/>
              <a:t>Realize if you’re in a Zoom Waiting Room</a:t>
            </a:r>
          </a:p>
          <a:p>
            <a:r>
              <a:rPr lang="en-US" sz="2800" dirty="0">
                <a:hlinkClick r:id="rId2"/>
              </a:rPr>
              <a:t>Mute your microphone</a:t>
            </a:r>
            <a:r>
              <a:rPr lang="en-US" sz="2800" dirty="0"/>
              <a:t> </a:t>
            </a:r>
          </a:p>
          <a:p>
            <a:pPr lvl="1"/>
            <a:r>
              <a:rPr lang="en-US" sz="2800" dirty="0"/>
              <a:t>To help keep background noise to a minimum, make sure you mute your microphone when you are not speaking</a:t>
            </a:r>
          </a:p>
        </p:txBody>
      </p:sp>
    </p:spTree>
    <p:extLst>
      <p:ext uri="{BB962C8B-B14F-4D97-AF65-F5344CB8AC3E}">
        <p14:creationId xmlns:p14="http://schemas.microsoft.com/office/powerpoint/2010/main" val="11383605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944</Words>
  <Application>Microsoft Macintosh PowerPoint</Application>
  <PresentationFormat>Widescreen</PresentationFormat>
  <Paragraphs>125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Impact</vt:lpstr>
      <vt:lpstr>Badge</vt:lpstr>
      <vt:lpstr>Zoom  Best Practices</vt:lpstr>
      <vt:lpstr>PowerPoint Presentation</vt:lpstr>
      <vt:lpstr>Goals For Today</vt:lpstr>
      <vt:lpstr>Zoom: General Tips</vt:lpstr>
      <vt:lpstr>Zoom: General</vt:lpstr>
      <vt:lpstr>Zoom: General</vt:lpstr>
      <vt:lpstr>Zoom: General</vt:lpstr>
      <vt:lpstr>Zoom Etiquette: You As a Participant</vt:lpstr>
      <vt:lpstr>Zoom: Etiquette</vt:lpstr>
      <vt:lpstr>Zoom: Etiquette</vt:lpstr>
      <vt:lpstr>Zoom: Etiquette</vt:lpstr>
      <vt:lpstr>Zoom Best Practices: You As a Host</vt:lpstr>
      <vt:lpstr>Zoom: Best Practices</vt:lpstr>
      <vt:lpstr>Zoom: Best Practices</vt:lpstr>
      <vt:lpstr>Zoom: Best Practices</vt:lpstr>
      <vt:lpstr>Zoom: Best Practices</vt:lpstr>
      <vt:lpstr>Zoom: Best Practices</vt:lpstr>
      <vt:lpstr>Zoom: RESOURCES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 Best Practices</dc:title>
  <dc:creator>Kelley, Lauren</dc:creator>
  <cp:lastModifiedBy>Kelley, Lauren</cp:lastModifiedBy>
  <cp:revision>8</cp:revision>
  <dcterms:created xsi:type="dcterms:W3CDTF">2020-06-29T23:06:05Z</dcterms:created>
  <dcterms:modified xsi:type="dcterms:W3CDTF">2020-06-30T16:45:19Z</dcterms:modified>
</cp:coreProperties>
</file>