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26071D-40F8-4B52-F3CF-1F00F1AFEC76}" v="221" dt="2020-06-09T14:49:09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5"/>
    <p:restoredTop sz="95748"/>
  </p:normalViewPr>
  <p:slideViewPr>
    <p:cSldViewPr snapToGrid="0" snapToObjects="1">
      <p:cViewPr varScale="1">
        <p:scale>
          <a:sx n="110" d="100"/>
          <a:sy n="110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ey, Lauren" userId="S::lkelley1@uiowa.edu::d1ce935f-90fc-47d4-8ce4-17a2ab7b376f" providerId="AD" clId="Web-{8026071D-40F8-4B52-F3CF-1F00F1AFEC76}"/>
    <pc:docChg chg="modSld">
      <pc:chgData name="Kelley, Lauren" userId="S::lkelley1@uiowa.edu::d1ce935f-90fc-47d4-8ce4-17a2ab7b376f" providerId="AD" clId="Web-{8026071D-40F8-4B52-F3CF-1F00F1AFEC76}" dt="2020-06-09T14:49:08.804" v="216" actId="20577"/>
      <pc:docMkLst>
        <pc:docMk/>
      </pc:docMkLst>
      <pc:sldChg chg="modSp">
        <pc:chgData name="Kelley, Lauren" userId="S::lkelley1@uiowa.edu::d1ce935f-90fc-47d4-8ce4-17a2ab7b376f" providerId="AD" clId="Web-{8026071D-40F8-4B52-F3CF-1F00F1AFEC76}" dt="2020-06-09T14:32:16.671" v="1" actId="20577"/>
        <pc:sldMkLst>
          <pc:docMk/>
          <pc:sldMk cId="1138360565" sldId="262"/>
        </pc:sldMkLst>
        <pc:spChg chg="mod">
          <ac:chgData name="Kelley, Lauren" userId="S::lkelley1@uiowa.edu::d1ce935f-90fc-47d4-8ce4-17a2ab7b376f" providerId="AD" clId="Web-{8026071D-40F8-4B52-F3CF-1F00F1AFEC76}" dt="2020-06-09T14:32:16.671" v="1" actId="20577"/>
          <ac:spMkLst>
            <pc:docMk/>
            <pc:sldMk cId="1138360565" sldId="262"/>
            <ac:spMk id="8" creationId="{469C8FA8-79BB-1346-8872-2EE6352C3FE9}"/>
          </ac:spMkLst>
        </pc:spChg>
      </pc:sldChg>
      <pc:sldChg chg="modSp">
        <pc:chgData name="Kelley, Lauren" userId="S::lkelley1@uiowa.edu::d1ce935f-90fc-47d4-8ce4-17a2ab7b376f" providerId="AD" clId="Web-{8026071D-40F8-4B52-F3CF-1F00F1AFEC76}" dt="2020-06-09T14:32:28.625" v="4" actId="20577"/>
        <pc:sldMkLst>
          <pc:docMk/>
          <pc:sldMk cId="597000256" sldId="264"/>
        </pc:sldMkLst>
        <pc:spChg chg="mod">
          <ac:chgData name="Kelley, Lauren" userId="S::lkelley1@uiowa.edu::d1ce935f-90fc-47d4-8ce4-17a2ab7b376f" providerId="AD" clId="Web-{8026071D-40F8-4B52-F3CF-1F00F1AFEC76}" dt="2020-06-09T14:32:28.625" v="4" actId="20577"/>
          <ac:spMkLst>
            <pc:docMk/>
            <pc:sldMk cId="597000256" sldId="264"/>
            <ac:spMk id="4" creationId="{F0197388-0CDF-E440-8A06-9ACEF97C4BD3}"/>
          </ac:spMkLst>
        </pc:spChg>
      </pc:sldChg>
      <pc:sldChg chg="modSp">
        <pc:chgData name="Kelley, Lauren" userId="S::lkelley1@uiowa.edu::d1ce935f-90fc-47d4-8ce4-17a2ab7b376f" providerId="AD" clId="Web-{8026071D-40F8-4B52-F3CF-1F00F1AFEC76}" dt="2020-06-09T14:32:41.016" v="7" actId="20577"/>
        <pc:sldMkLst>
          <pc:docMk/>
          <pc:sldMk cId="3781129936" sldId="266"/>
        </pc:sldMkLst>
        <pc:spChg chg="mod">
          <ac:chgData name="Kelley, Lauren" userId="S::lkelley1@uiowa.edu::d1ce935f-90fc-47d4-8ce4-17a2ab7b376f" providerId="AD" clId="Web-{8026071D-40F8-4B52-F3CF-1F00F1AFEC76}" dt="2020-06-09T14:32:41.016" v="7" actId="20577"/>
          <ac:spMkLst>
            <pc:docMk/>
            <pc:sldMk cId="3781129936" sldId="266"/>
            <ac:spMk id="4" creationId="{F0197388-0CDF-E440-8A06-9ACEF97C4BD3}"/>
          </ac:spMkLst>
        </pc:spChg>
      </pc:sldChg>
      <pc:sldChg chg="modSp">
        <pc:chgData name="Kelley, Lauren" userId="S::lkelley1@uiowa.edu::d1ce935f-90fc-47d4-8ce4-17a2ab7b376f" providerId="AD" clId="Web-{8026071D-40F8-4B52-F3CF-1F00F1AFEC76}" dt="2020-06-09T14:32:51.047" v="10" actId="20577"/>
        <pc:sldMkLst>
          <pc:docMk/>
          <pc:sldMk cId="3560941639" sldId="267"/>
        </pc:sldMkLst>
        <pc:spChg chg="mod">
          <ac:chgData name="Kelley, Lauren" userId="S::lkelley1@uiowa.edu::d1ce935f-90fc-47d4-8ce4-17a2ab7b376f" providerId="AD" clId="Web-{8026071D-40F8-4B52-F3CF-1F00F1AFEC76}" dt="2020-06-09T14:32:51.047" v="10" actId="20577"/>
          <ac:spMkLst>
            <pc:docMk/>
            <pc:sldMk cId="3560941639" sldId="267"/>
            <ac:spMk id="4" creationId="{F0197388-0CDF-E440-8A06-9ACEF97C4BD3}"/>
          </ac:spMkLst>
        </pc:spChg>
      </pc:sldChg>
      <pc:sldChg chg="modSp">
        <pc:chgData name="Kelley, Lauren" userId="S::lkelley1@uiowa.edu::d1ce935f-90fc-47d4-8ce4-17a2ab7b376f" providerId="AD" clId="Web-{8026071D-40F8-4B52-F3CF-1F00F1AFEC76}" dt="2020-06-09T14:49:07.100" v="214" actId="20577"/>
        <pc:sldMkLst>
          <pc:docMk/>
          <pc:sldMk cId="743605936" sldId="268"/>
        </pc:sldMkLst>
        <pc:spChg chg="mod">
          <ac:chgData name="Kelley, Lauren" userId="S::lkelley1@uiowa.edu::d1ce935f-90fc-47d4-8ce4-17a2ab7b376f" providerId="AD" clId="Web-{8026071D-40F8-4B52-F3CF-1F00F1AFEC76}" dt="2020-06-09T14:49:07.100" v="214" actId="20577"/>
          <ac:spMkLst>
            <pc:docMk/>
            <pc:sldMk cId="743605936" sldId="268"/>
            <ac:spMk id="4" creationId="{F0197388-0CDF-E440-8A06-9ACEF97C4BD3}"/>
          </ac:spMkLst>
        </pc:spChg>
      </pc:sldChg>
      <pc:sldChg chg="modSp">
        <pc:chgData name="Kelley, Lauren" userId="S::lkelley1@uiowa.edu::d1ce935f-90fc-47d4-8ce4-17a2ab7b376f" providerId="AD" clId="Web-{8026071D-40F8-4B52-F3CF-1F00F1AFEC76}" dt="2020-06-09T14:49:01.631" v="212" actId="20577"/>
        <pc:sldMkLst>
          <pc:docMk/>
          <pc:sldMk cId="3504522212" sldId="269"/>
        </pc:sldMkLst>
        <pc:spChg chg="mod">
          <ac:chgData name="Kelley, Lauren" userId="S::lkelley1@uiowa.edu::d1ce935f-90fc-47d4-8ce4-17a2ab7b376f" providerId="AD" clId="Web-{8026071D-40F8-4B52-F3CF-1F00F1AFEC76}" dt="2020-06-09T14:49:01.631" v="212" actId="20577"/>
          <ac:spMkLst>
            <pc:docMk/>
            <pc:sldMk cId="3504522212" sldId="269"/>
            <ac:spMk id="4" creationId="{F0197388-0CDF-E440-8A06-9ACEF97C4BD3}"/>
          </ac:spMkLst>
        </pc:spChg>
      </pc:sldChg>
      <pc:sldChg chg="modSp">
        <pc:chgData name="Kelley, Lauren" userId="S::lkelley1@uiowa.edu::d1ce935f-90fc-47d4-8ce4-17a2ab7b376f" providerId="AD" clId="Web-{8026071D-40F8-4B52-F3CF-1F00F1AFEC76}" dt="2020-06-09T14:35:02.929" v="109" actId="20577"/>
        <pc:sldMkLst>
          <pc:docMk/>
          <pc:sldMk cId="365012030" sldId="271"/>
        </pc:sldMkLst>
        <pc:spChg chg="mod">
          <ac:chgData name="Kelley, Lauren" userId="S::lkelley1@uiowa.edu::d1ce935f-90fc-47d4-8ce4-17a2ab7b376f" providerId="AD" clId="Web-{8026071D-40F8-4B52-F3CF-1F00F1AFEC76}" dt="2020-06-09T14:35:02.929" v="109" actId="20577"/>
          <ac:spMkLst>
            <pc:docMk/>
            <pc:sldMk cId="365012030" sldId="271"/>
            <ac:spMk id="4" creationId="{F0197388-0CDF-E440-8A06-9ACEF97C4BD3}"/>
          </ac:spMkLst>
        </pc:spChg>
      </pc:sldChg>
      <pc:sldChg chg="modSp">
        <pc:chgData name="Kelley, Lauren" userId="S::lkelley1@uiowa.edu::d1ce935f-90fc-47d4-8ce4-17a2ab7b376f" providerId="AD" clId="Web-{8026071D-40F8-4B52-F3CF-1F00F1AFEC76}" dt="2020-06-09T14:36:11.321" v="133" actId="20577"/>
        <pc:sldMkLst>
          <pc:docMk/>
          <pc:sldMk cId="1891086677" sldId="272"/>
        </pc:sldMkLst>
        <pc:spChg chg="mod">
          <ac:chgData name="Kelley, Lauren" userId="S::lkelley1@uiowa.edu::d1ce935f-90fc-47d4-8ce4-17a2ab7b376f" providerId="AD" clId="Web-{8026071D-40F8-4B52-F3CF-1F00F1AFEC76}" dt="2020-06-09T14:36:11.321" v="133" actId="20577"/>
          <ac:spMkLst>
            <pc:docMk/>
            <pc:sldMk cId="1891086677" sldId="272"/>
            <ac:spMk id="4" creationId="{F0197388-0CDF-E440-8A06-9ACEF97C4BD3}"/>
          </ac:spMkLst>
        </pc:spChg>
      </pc:sldChg>
      <pc:sldChg chg="modSp">
        <pc:chgData name="Kelley, Lauren" userId="S::lkelley1@uiowa.edu::d1ce935f-90fc-47d4-8ce4-17a2ab7b376f" providerId="AD" clId="Web-{8026071D-40F8-4B52-F3CF-1F00F1AFEC76}" dt="2020-06-09T14:37:40.027" v="202" actId="20577"/>
        <pc:sldMkLst>
          <pc:docMk/>
          <pc:sldMk cId="3312618020" sldId="273"/>
        </pc:sldMkLst>
        <pc:spChg chg="mod">
          <ac:chgData name="Kelley, Lauren" userId="S::lkelley1@uiowa.edu::d1ce935f-90fc-47d4-8ce4-17a2ab7b376f" providerId="AD" clId="Web-{8026071D-40F8-4B52-F3CF-1F00F1AFEC76}" dt="2020-06-09T14:37:40.027" v="202" actId="20577"/>
          <ac:spMkLst>
            <pc:docMk/>
            <pc:sldMk cId="3312618020" sldId="273"/>
            <ac:spMk id="4" creationId="{F0197388-0CDF-E440-8A06-9ACEF97C4BD3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10E598-E60C-3647-B925-B3E1A4E029B7}" type="doc">
      <dgm:prSet loTypeId="urn:microsoft.com/office/officeart/2005/8/layout/hProcess10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B95065-3997-A24F-84BB-6DD2D60DBB72}">
      <dgm:prSet phldrT="[Text]"/>
      <dgm:spPr/>
      <dgm:t>
        <a:bodyPr/>
        <a:lstStyle/>
        <a:p>
          <a:r>
            <a:rPr lang="en-US" dirty="0"/>
            <a:t>Overview</a:t>
          </a:r>
        </a:p>
      </dgm:t>
    </dgm:pt>
    <dgm:pt modelId="{AD57E51A-9CFC-F646-AE9C-DF6FC7689858}" type="parTrans" cxnId="{A8D5592F-5E9E-D443-A0EC-5C12E2F5373E}">
      <dgm:prSet/>
      <dgm:spPr/>
      <dgm:t>
        <a:bodyPr/>
        <a:lstStyle/>
        <a:p>
          <a:endParaRPr lang="en-US"/>
        </a:p>
      </dgm:t>
    </dgm:pt>
    <dgm:pt modelId="{6A378980-03C9-0345-93AA-9D36D3FBF88F}" type="sibTrans" cxnId="{A8D5592F-5E9E-D443-A0EC-5C12E2F5373E}">
      <dgm:prSet/>
      <dgm:spPr/>
      <dgm:t>
        <a:bodyPr/>
        <a:lstStyle/>
        <a:p>
          <a:endParaRPr lang="en-US"/>
        </a:p>
      </dgm:t>
    </dgm:pt>
    <dgm:pt modelId="{4BCBDC5F-AAD2-AE48-AD7D-72231AFB4E60}">
      <dgm:prSet phldrT="[Text]"/>
      <dgm:spPr/>
      <dgm:t>
        <a:bodyPr/>
        <a:lstStyle/>
        <a:p>
          <a:r>
            <a:rPr lang="en-US" dirty="0"/>
            <a:t>Making </a:t>
          </a:r>
        </a:p>
        <a:p>
          <a:r>
            <a:rPr lang="en-US" dirty="0"/>
            <a:t>Questions</a:t>
          </a:r>
        </a:p>
      </dgm:t>
    </dgm:pt>
    <dgm:pt modelId="{5D4F3411-2BF1-D845-98D1-D57E133A6F9E}" type="parTrans" cxnId="{B09D103B-F75B-164D-AC36-F8648C4E9737}">
      <dgm:prSet/>
      <dgm:spPr/>
      <dgm:t>
        <a:bodyPr/>
        <a:lstStyle/>
        <a:p>
          <a:endParaRPr lang="en-US"/>
        </a:p>
      </dgm:t>
    </dgm:pt>
    <dgm:pt modelId="{3CB4C658-6EBC-2347-B54C-666B306C36B6}" type="sibTrans" cxnId="{B09D103B-F75B-164D-AC36-F8648C4E9737}">
      <dgm:prSet/>
      <dgm:spPr/>
      <dgm:t>
        <a:bodyPr/>
        <a:lstStyle/>
        <a:p>
          <a:endParaRPr lang="en-US"/>
        </a:p>
      </dgm:t>
    </dgm:pt>
    <dgm:pt modelId="{A822BD91-17F6-7846-BF16-16CDC5E6AB59}">
      <dgm:prSet phldrT="[Text]"/>
      <dgm:spPr/>
      <dgm:t>
        <a:bodyPr/>
        <a:lstStyle/>
        <a:p>
          <a:r>
            <a:rPr lang="en-US" dirty="0" err="1"/>
            <a:t>MasteryPaths</a:t>
          </a:r>
          <a:endParaRPr lang="en-US" dirty="0"/>
        </a:p>
      </dgm:t>
    </dgm:pt>
    <dgm:pt modelId="{DB2E3BB6-EFB1-2D42-80FE-F0CD48DBC407}" type="parTrans" cxnId="{F916FC61-A292-D241-952A-775761F7FE44}">
      <dgm:prSet/>
      <dgm:spPr/>
      <dgm:t>
        <a:bodyPr/>
        <a:lstStyle/>
        <a:p>
          <a:endParaRPr lang="en-US"/>
        </a:p>
      </dgm:t>
    </dgm:pt>
    <dgm:pt modelId="{EA9FCBA3-29AD-3149-BA30-D8174D37F701}" type="sibTrans" cxnId="{F916FC61-A292-D241-952A-775761F7FE44}">
      <dgm:prSet/>
      <dgm:spPr/>
      <dgm:t>
        <a:bodyPr/>
        <a:lstStyle/>
        <a:p>
          <a:endParaRPr lang="en-US"/>
        </a:p>
      </dgm:t>
    </dgm:pt>
    <dgm:pt modelId="{6B72F497-D775-4B41-8771-E7AB9E265E1F}" type="pres">
      <dgm:prSet presAssocID="{4710E598-E60C-3647-B925-B3E1A4E029B7}" presName="Name0" presStyleCnt="0">
        <dgm:presLayoutVars>
          <dgm:dir/>
          <dgm:resizeHandles val="exact"/>
        </dgm:presLayoutVars>
      </dgm:prSet>
      <dgm:spPr/>
    </dgm:pt>
    <dgm:pt modelId="{D4DE993A-766C-264B-88C9-B62C2E94E94E}" type="pres">
      <dgm:prSet presAssocID="{E7B95065-3997-A24F-84BB-6DD2D60DBB72}" presName="composite" presStyleCnt="0"/>
      <dgm:spPr/>
    </dgm:pt>
    <dgm:pt modelId="{B79892B6-F629-2841-BF46-933A7872BF83}" type="pres">
      <dgm:prSet presAssocID="{E7B95065-3997-A24F-84BB-6DD2D60DBB72}" presName="imagSh" presStyleLbl="bgImgPlace1" presStyleIdx="0" presStyleCnt="3" custLinFactNeighborX="-182" custLinFactNeighborY="-34217"/>
      <dgm:spPr>
        <a:blipFill>
          <a:blip xmlns:r="http://schemas.openxmlformats.org/officeDocument/2006/relationships" r:embed="rId1"/>
          <a:srcRect/>
          <a:stretch>
            <a:fillRect t="-22000" b="-22000"/>
          </a:stretch>
        </a:blipFill>
      </dgm:spPr>
    </dgm:pt>
    <dgm:pt modelId="{72CF70DC-2B0D-CA4D-8985-EF42F4FE060F}" type="pres">
      <dgm:prSet presAssocID="{E7B95065-3997-A24F-84BB-6DD2D60DBB72}" presName="txNode" presStyleLbl="node1" presStyleIdx="0" presStyleCnt="3">
        <dgm:presLayoutVars>
          <dgm:bulletEnabled val="1"/>
        </dgm:presLayoutVars>
      </dgm:prSet>
      <dgm:spPr/>
    </dgm:pt>
    <dgm:pt modelId="{1F07C145-BAD1-6348-804F-A96248D45926}" type="pres">
      <dgm:prSet presAssocID="{6A378980-03C9-0345-93AA-9D36D3FBF88F}" presName="sibTrans" presStyleLbl="sibTrans2D1" presStyleIdx="0" presStyleCnt="2"/>
      <dgm:spPr/>
    </dgm:pt>
    <dgm:pt modelId="{C0AA683D-CCF3-C147-8073-60C85F597B52}" type="pres">
      <dgm:prSet presAssocID="{6A378980-03C9-0345-93AA-9D36D3FBF88F}" presName="connTx" presStyleLbl="sibTrans2D1" presStyleIdx="0" presStyleCnt="2"/>
      <dgm:spPr/>
    </dgm:pt>
    <dgm:pt modelId="{17805AF6-51BC-0446-881C-A2B9B66C173B}" type="pres">
      <dgm:prSet presAssocID="{4BCBDC5F-AAD2-AE48-AD7D-72231AFB4E60}" presName="composite" presStyleCnt="0"/>
      <dgm:spPr/>
    </dgm:pt>
    <dgm:pt modelId="{601814B2-3BCE-AD4F-B620-1D00E4790FAB}" type="pres">
      <dgm:prSet presAssocID="{4BCBDC5F-AAD2-AE48-AD7D-72231AFB4E60}" presName="imagSh" presStyleLbl="bgImgPlace1" presStyleIdx="1" presStyleCnt="3" custScaleX="100061" custLinFactNeighborX="-2280" custLinFactNeighborY="-19568"/>
      <dgm:spPr>
        <a:blipFill>
          <a:blip xmlns:r="http://schemas.openxmlformats.org/officeDocument/2006/relationships" r:embed="rId2"/>
          <a:srcRect/>
          <a:stretch>
            <a:fillRect l="-7000" r="-7000"/>
          </a:stretch>
        </a:blipFill>
      </dgm:spPr>
    </dgm:pt>
    <dgm:pt modelId="{FBF99984-612F-8D49-957A-3E88454C11B2}" type="pres">
      <dgm:prSet presAssocID="{4BCBDC5F-AAD2-AE48-AD7D-72231AFB4E60}" presName="txNode" presStyleLbl="node1" presStyleIdx="1" presStyleCnt="3">
        <dgm:presLayoutVars>
          <dgm:bulletEnabled val="1"/>
        </dgm:presLayoutVars>
      </dgm:prSet>
      <dgm:spPr/>
    </dgm:pt>
    <dgm:pt modelId="{9376AFB0-03EF-1A47-8BCC-490DEF88CC76}" type="pres">
      <dgm:prSet presAssocID="{3CB4C658-6EBC-2347-B54C-666B306C36B6}" presName="sibTrans" presStyleLbl="sibTrans2D1" presStyleIdx="1" presStyleCnt="2"/>
      <dgm:spPr/>
    </dgm:pt>
    <dgm:pt modelId="{C6BB7253-FFCE-3C42-811B-CB4787615FF2}" type="pres">
      <dgm:prSet presAssocID="{3CB4C658-6EBC-2347-B54C-666B306C36B6}" presName="connTx" presStyleLbl="sibTrans2D1" presStyleIdx="1" presStyleCnt="2"/>
      <dgm:spPr/>
    </dgm:pt>
    <dgm:pt modelId="{2141FA96-64D8-D140-9F28-27F0201E1093}" type="pres">
      <dgm:prSet presAssocID="{A822BD91-17F6-7846-BF16-16CDC5E6AB59}" presName="composite" presStyleCnt="0"/>
      <dgm:spPr/>
    </dgm:pt>
    <dgm:pt modelId="{7C8CD604-2C01-9944-B1E9-244972A0B48E}" type="pres">
      <dgm:prSet presAssocID="{A822BD91-17F6-7846-BF16-16CDC5E6AB59}" presName="imagSh" presStyleLbl="bgImgPlace1" presStyleIdx="2" presStyleCnt="3" custLinFactNeighborX="1111" custLinFactNeighborY="-19568"/>
      <dgm:spPr>
        <a:blipFill>
          <a:blip xmlns:r="http://schemas.openxmlformats.org/officeDocument/2006/relationships" r:embed="rId3"/>
          <a:srcRect/>
          <a:stretch>
            <a:fillRect l="-4000" r="-4000"/>
          </a:stretch>
        </a:blipFill>
      </dgm:spPr>
    </dgm:pt>
    <dgm:pt modelId="{EB371C9F-EA2A-2F41-B39A-BB752558D43B}" type="pres">
      <dgm:prSet presAssocID="{A822BD91-17F6-7846-BF16-16CDC5E6AB59}" presName="txNode" presStyleLbl="node1" presStyleIdx="2" presStyleCnt="3">
        <dgm:presLayoutVars>
          <dgm:bulletEnabled val="1"/>
        </dgm:presLayoutVars>
      </dgm:prSet>
      <dgm:spPr/>
    </dgm:pt>
  </dgm:ptLst>
  <dgm:cxnLst>
    <dgm:cxn modelId="{72F0DA03-1BA4-7549-95A6-A4884C5999AD}" type="presOf" srcId="{A822BD91-17F6-7846-BF16-16CDC5E6AB59}" destId="{EB371C9F-EA2A-2F41-B39A-BB752558D43B}" srcOrd="0" destOrd="0" presId="urn:microsoft.com/office/officeart/2005/8/layout/hProcess10"/>
    <dgm:cxn modelId="{7B91FF1F-76AE-6D4B-BD54-7310A19D4345}" type="presOf" srcId="{3CB4C658-6EBC-2347-B54C-666B306C36B6}" destId="{9376AFB0-03EF-1A47-8BCC-490DEF88CC76}" srcOrd="0" destOrd="0" presId="urn:microsoft.com/office/officeart/2005/8/layout/hProcess10"/>
    <dgm:cxn modelId="{A8D5592F-5E9E-D443-A0EC-5C12E2F5373E}" srcId="{4710E598-E60C-3647-B925-B3E1A4E029B7}" destId="{E7B95065-3997-A24F-84BB-6DD2D60DBB72}" srcOrd="0" destOrd="0" parTransId="{AD57E51A-9CFC-F646-AE9C-DF6FC7689858}" sibTransId="{6A378980-03C9-0345-93AA-9D36D3FBF88F}"/>
    <dgm:cxn modelId="{B09D103B-F75B-164D-AC36-F8648C4E9737}" srcId="{4710E598-E60C-3647-B925-B3E1A4E029B7}" destId="{4BCBDC5F-AAD2-AE48-AD7D-72231AFB4E60}" srcOrd="1" destOrd="0" parTransId="{5D4F3411-2BF1-D845-98D1-D57E133A6F9E}" sibTransId="{3CB4C658-6EBC-2347-B54C-666B306C36B6}"/>
    <dgm:cxn modelId="{F916FC61-A292-D241-952A-775761F7FE44}" srcId="{4710E598-E60C-3647-B925-B3E1A4E029B7}" destId="{A822BD91-17F6-7846-BF16-16CDC5E6AB59}" srcOrd="2" destOrd="0" parTransId="{DB2E3BB6-EFB1-2D42-80FE-F0CD48DBC407}" sibTransId="{EA9FCBA3-29AD-3149-BA30-D8174D37F701}"/>
    <dgm:cxn modelId="{C505234E-392B-6445-9CCD-0C22F2E0FD86}" type="presOf" srcId="{6A378980-03C9-0345-93AA-9D36D3FBF88F}" destId="{C0AA683D-CCF3-C147-8073-60C85F597B52}" srcOrd="1" destOrd="0" presId="urn:microsoft.com/office/officeart/2005/8/layout/hProcess10"/>
    <dgm:cxn modelId="{9C75A657-3446-5344-B0F2-79FEBE33C328}" type="presOf" srcId="{3CB4C658-6EBC-2347-B54C-666B306C36B6}" destId="{C6BB7253-FFCE-3C42-811B-CB4787615FF2}" srcOrd="1" destOrd="0" presId="urn:microsoft.com/office/officeart/2005/8/layout/hProcess10"/>
    <dgm:cxn modelId="{514403B6-3F51-0147-8F49-D4BD2986F748}" type="presOf" srcId="{4BCBDC5F-AAD2-AE48-AD7D-72231AFB4E60}" destId="{FBF99984-612F-8D49-957A-3E88454C11B2}" srcOrd="0" destOrd="0" presId="urn:microsoft.com/office/officeart/2005/8/layout/hProcess10"/>
    <dgm:cxn modelId="{BB0CD6BB-C31F-FA46-A8B3-CCA3E491995F}" type="presOf" srcId="{E7B95065-3997-A24F-84BB-6DD2D60DBB72}" destId="{72CF70DC-2B0D-CA4D-8985-EF42F4FE060F}" srcOrd="0" destOrd="0" presId="urn:microsoft.com/office/officeart/2005/8/layout/hProcess10"/>
    <dgm:cxn modelId="{29BFDEE4-C39D-AF46-A54F-B98321D6F36B}" type="presOf" srcId="{4710E598-E60C-3647-B925-B3E1A4E029B7}" destId="{6B72F497-D775-4B41-8771-E7AB9E265E1F}" srcOrd="0" destOrd="0" presId="urn:microsoft.com/office/officeart/2005/8/layout/hProcess10"/>
    <dgm:cxn modelId="{B51068EC-2760-034D-B4C3-604222638F13}" type="presOf" srcId="{6A378980-03C9-0345-93AA-9D36D3FBF88F}" destId="{1F07C145-BAD1-6348-804F-A96248D45926}" srcOrd="0" destOrd="0" presId="urn:microsoft.com/office/officeart/2005/8/layout/hProcess10"/>
    <dgm:cxn modelId="{938D7997-49DF-B946-9900-DD9D34507D57}" type="presParOf" srcId="{6B72F497-D775-4B41-8771-E7AB9E265E1F}" destId="{D4DE993A-766C-264B-88C9-B62C2E94E94E}" srcOrd="0" destOrd="0" presId="urn:microsoft.com/office/officeart/2005/8/layout/hProcess10"/>
    <dgm:cxn modelId="{996981A1-A66B-4B4C-99ED-0305678B021F}" type="presParOf" srcId="{D4DE993A-766C-264B-88C9-B62C2E94E94E}" destId="{B79892B6-F629-2841-BF46-933A7872BF83}" srcOrd="0" destOrd="0" presId="urn:microsoft.com/office/officeart/2005/8/layout/hProcess10"/>
    <dgm:cxn modelId="{D82EA73C-0DF2-8745-A57B-0A48866C2CEB}" type="presParOf" srcId="{D4DE993A-766C-264B-88C9-B62C2E94E94E}" destId="{72CF70DC-2B0D-CA4D-8985-EF42F4FE060F}" srcOrd="1" destOrd="0" presId="urn:microsoft.com/office/officeart/2005/8/layout/hProcess10"/>
    <dgm:cxn modelId="{5499E217-DE17-2448-BCE4-E2424350AE43}" type="presParOf" srcId="{6B72F497-D775-4B41-8771-E7AB9E265E1F}" destId="{1F07C145-BAD1-6348-804F-A96248D45926}" srcOrd="1" destOrd="0" presId="urn:microsoft.com/office/officeart/2005/8/layout/hProcess10"/>
    <dgm:cxn modelId="{EAA0EFC2-02BF-2D42-9D36-8A4E02155C59}" type="presParOf" srcId="{1F07C145-BAD1-6348-804F-A96248D45926}" destId="{C0AA683D-CCF3-C147-8073-60C85F597B52}" srcOrd="0" destOrd="0" presId="urn:microsoft.com/office/officeart/2005/8/layout/hProcess10"/>
    <dgm:cxn modelId="{CD1828E4-78C8-734A-8AAC-4E613FDE2B61}" type="presParOf" srcId="{6B72F497-D775-4B41-8771-E7AB9E265E1F}" destId="{17805AF6-51BC-0446-881C-A2B9B66C173B}" srcOrd="2" destOrd="0" presId="urn:microsoft.com/office/officeart/2005/8/layout/hProcess10"/>
    <dgm:cxn modelId="{D5915117-59D0-A442-9169-55BCF663B286}" type="presParOf" srcId="{17805AF6-51BC-0446-881C-A2B9B66C173B}" destId="{601814B2-3BCE-AD4F-B620-1D00E4790FAB}" srcOrd="0" destOrd="0" presId="urn:microsoft.com/office/officeart/2005/8/layout/hProcess10"/>
    <dgm:cxn modelId="{70D1A25E-6853-3C41-B82C-11B1811BB5DC}" type="presParOf" srcId="{17805AF6-51BC-0446-881C-A2B9B66C173B}" destId="{FBF99984-612F-8D49-957A-3E88454C11B2}" srcOrd="1" destOrd="0" presId="urn:microsoft.com/office/officeart/2005/8/layout/hProcess10"/>
    <dgm:cxn modelId="{8AC5EC18-536B-3B43-A8BC-4B6E0042AF80}" type="presParOf" srcId="{6B72F497-D775-4B41-8771-E7AB9E265E1F}" destId="{9376AFB0-03EF-1A47-8BCC-490DEF88CC76}" srcOrd="3" destOrd="0" presId="urn:microsoft.com/office/officeart/2005/8/layout/hProcess10"/>
    <dgm:cxn modelId="{BE962DA8-A8A5-7A4B-9359-DFECAB9533B2}" type="presParOf" srcId="{9376AFB0-03EF-1A47-8BCC-490DEF88CC76}" destId="{C6BB7253-FFCE-3C42-811B-CB4787615FF2}" srcOrd="0" destOrd="0" presId="urn:microsoft.com/office/officeart/2005/8/layout/hProcess10"/>
    <dgm:cxn modelId="{90DDD751-CBC1-7744-8E8F-0D7B2586F490}" type="presParOf" srcId="{6B72F497-D775-4B41-8771-E7AB9E265E1F}" destId="{2141FA96-64D8-D140-9F28-27F0201E1093}" srcOrd="4" destOrd="0" presId="urn:microsoft.com/office/officeart/2005/8/layout/hProcess10"/>
    <dgm:cxn modelId="{E5002336-2B89-1741-A91F-A29C7F90E03F}" type="presParOf" srcId="{2141FA96-64D8-D140-9F28-27F0201E1093}" destId="{7C8CD604-2C01-9944-B1E9-244972A0B48E}" srcOrd="0" destOrd="0" presId="urn:microsoft.com/office/officeart/2005/8/layout/hProcess10"/>
    <dgm:cxn modelId="{05F8780C-A138-8B45-90CC-A6B99B49C82B}" type="presParOf" srcId="{2141FA96-64D8-D140-9F28-27F0201E1093}" destId="{EB371C9F-EA2A-2F41-B39A-BB752558D43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892B6-F629-2841-BF46-933A7872BF83}">
      <dsp:nvSpPr>
        <dsp:cNvPr id="0" name=""/>
        <dsp:cNvSpPr/>
      </dsp:nvSpPr>
      <dsp:spPr>
        <a:xfrm>
          <a:off x="358" y="0"/>
          <a:ext cx="2385118" cy="23851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t="-22000" b="-22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F70DC-2B0D-CA4D-8985-EF42F4FE060F}">
      <dsp:nvSpPr>
        <dsp:cNvPr id="0" name=""/>
        <dsp:cNvSpPr/>
      </dsp:nvSpPr>
      <dsp:spPr>
        <a:xfrm>
          <a:off x="392974" y="1899808"/>
          <a:ext cx="2385118" cy="2385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Overview</a:t>
          </a:r>
        </a:p>
      </dsp:txBody>
      <dsp:txXfrm>
        <a:off x="462832" y="1969666"/>
        <a:ext cx="2245402" cy="2245402"/>
      </dsp:txXfrm>
    </dsp:sp>
    <dsp:sp modelId="{1F07C145-BAD1-6348-804F-A96248D45926}">
      <dsp:nvSpPr>
        <dsp:cNvPr id="0" name=""/>
        <dsp:cNvSpPr/>
      </dsp:nvSpPr>
      <dsp:spPr>
        <a:xfrm rot="1901">
          <a:off x="2827388" y="907030"/>
          <a:ext cx="441912" cy="573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2827388" y="1021615"/>
        <a:ext cx="309338" cy="343866"/>
      </dsp:txXfrm>
    </dsp:sp>
    <dsp:sp modelId="{601814B2-3BCE-AD4F-B620-1D00E4790FAB}">
      <dsp:nvSpPr>
        <dsp:cNvPr id="0" name=""/>
        <dsp:cNvSpPr/>
      </dsp:nvSpPr>
      <dsp:spPr>
        <a:xfrm>
          <a:off x="3648083" y="2017"/>
          <a:ext cx="2386573" cy="23851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l="-7000" r="-7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99984-612F-8D49-957A-3E88454C11B2}">
      <dsp:nvSpPr>
        <dsp:cNvPr id="0" name=""/>
        <dsp:cNvSpPr/>
      </dsp:nvSpPr>
      <dsp:spPr>
        <a:xfrm>
          <a:off x="4091467" y="1899808"/>
          <a:ext cx="2385118" cy="2385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Making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Questions</a:t>
          </a:r>
        </a:p>
      </dsp:txBody>
      <dsp:txXfrm>
        <a:off x="4161325" y="1969666"/>
        <a:ext cx="2245402" cy="2245402"/>
      </dsp:txXfrm>
    </dsp:sp>
    <dsp:sp modelId="{9376AFB0-03EF-1A47-8BCC-490DEF88CC76}">
      <dsp:nvSpPr>
        <dsp:cNvPr id="0" name=""/>
        <dsp:cNvSpPr/>
      </dsp:nvSpPr>
      <dsp:spPr>
        <a:xfrm>
          <a:off x="6522136" y="908021"/>
          <a:ext cx="487479" cy="573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522136" y="1022643"/>
        <a:ext cx="341235" cy="343866"/>
      </dsp:txXfrm>
    </dsp:sp>
    <dsp:sp modelId="{7C8CD604-2C01-9944-B1E9-244972A0B48E}">
      <dsp:nvSpPr>
        <dsp:cNvPr id="0" name=""/>
        <dsp:cNvSpPr/>
      </dsp:nvSpPr>
      <dsp:spPr>
        <a:xfrm>
          <a:off x="7427456" y="2017"/>
          <a:ext cx="2385118" cy="23851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l="-4000" r="-4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71C9F-EA2A-2F41-B39A-BB752558D43B}">
      <dsp:nvSpPr>
        <dsp:cNvPr id="0" name=""/>
        <dsp:cNvSpPr/>
      </dsp:nvSpPr>
      <dsp:spPr>
        <a:xfrm>
          <a:off x="7789232" y="1899808"/>
          <a:ext cx="2385118" cy="2385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MasteryPaths</a:t>
          </a:r>
          <a:endParaRPr lang="en-US" sz="2900" kern="1200" dirty="0"/>
        </a:p>
      </dsp:txBody>
      <dsp:txXfrm>
        <a:off x="7859090" y="1969666"/>
        <a:ext cx="2245402" cy="2245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04CE0-C6DD-4241-AC12-871D810751D2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1E974-B7E0-3546-92BF-8C764FB49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97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1E974-B7E0-3546-92BF-8C764FB498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70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1265019" y="394505"/>
            <a:ext cx="6131204" cy="6068990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811" y="1469390"/>
            <a:ext cx="8134925" cy="3919219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anguagetech.lab.uiowa.edu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4CBDD-7B28-2447-9130-C3BFFFE53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869" y="1781039"/>
            <a:ext cx="8424292" cy="3295922"/>
          </a:xfrm>
        </p:spPr>
        <p:txBody>
          <a:bodyPr/>
          <a:lstStyle/>
          <a:p>
            <a:r>
              <a:rPr lang="en-US" dirty="0"/>
              <a:t>ICON </a:t>
            </a:r>
            <a:br>
              <a:rPr lang="en-US" dirty="0"/>
            </a:br>
            <a:r>
              <a:rPr lang="en-US" dirty="0"/>
              <a:t>Quizzes</a:t>
            </a:r>
            <a:br>
              <a:rPr lang="en-US" dirty="0"/>
            </a:br>
            <a:r>
              <a:rPr lang="en-US" dirty="0"/>
              <a:t>Workshop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2DE3B2D-4A3E-C94D-8890-FB33DD411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080" y="3136513"/>
            <a:ext cx="3880895" cy="388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01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F7D4-D960-FF45-B786-28ED0C531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Quizzes: Overview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6B8A24-5BF0-C44E-8631-F40435E7E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8707" y="1128451"/>
            <a:ext cx="5840864" cy="5347164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197388-0CDF-E440-8A06-9ACEF97C4BD3}"/>
              </a:ext>
            </a:extLst>
          </p:cNvPr>
          <p:cNvSpPr txBox="1"/>
          <p:nvPr/>
        </p:nvSpPr>
        <p:spPr>
          <a:xfrm>
            <a:off x="1092107" y="1128451"/>
            <a:ext cx="43942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4) If it doesn’t matter what order the answers are in (think multiple choice questions) then the quiz can do that for you automatically.</a:t>
            </a:r>
          </a:p>
          <a:p>
            <a:endParaRPr lang="en-US" sz="2400" dirty="0"/>
          </a:p>
          <a:p>
            <a:r>
              <a:rPr lang="en-US" sz="2400" dirty="0"/>
              <a:t>5) You can set a time limit for the quiz.</a:t>
            </a:r>
          </a:p>
          <a:p>
            <a:endParaRPr lang="en-US" sz="2400" dirty="0"/>
          </a:p>
          <a:p>
            <a:r>
              <a:rPr lang="en-US" sz="2400" dirty="0"/>
              <a:t>6) You can allow your students to take the quiz multiple times.</a:t>
            </a:r>
          </a:p>
        </p:txBody>
      </p:sp>
    </p:spTree>
    <p:extLst>
      <p:ext uri="{BB962C8B-B14F-4D97-AF65-F5344CB8AC3E}">
        <p14:creationId xmlns:p14="http://schemas.microsoft.com/office/powerpoint/2010/main" val="3198256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F7D4-D960-FF45-B786-28ED0C531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Quizzes: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197388-0CDF-E440-8A06-9ACEF97C4BD3}"/>
              </a:ext>
            </a:extLst>
          </p:cNvPr>
          <p:cNvSpPr txBox="1"/>
          <p:nvPr/>
        </p:nvSpPr>
        <p:spPr>
          <a:xfrm>
            <a:off x="1092107" y="1128450"/>
            <a:ext cx="4394293" cy="4462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/>
              <a:t>4) If it doesn’t matter what order the answers are in (think multiple choice questions) then the quiz can do that for you automatically.</a:t>
            </a:r>
          </a:p>
          <a:p>
            <a:endParaRPr lang="en-US" sz="2400" dirty="0"/>
          </a:p>
          <a:p>
            <a:r>
              <a:rPr lang="en-US" sz="2400" dirty="0"/>
              <a:t>5) You can set a time limit for the quiz.</a:t>
            </a:r>
          </a:p>
          <a:p>
            <a:endParaRPr lang="en-US" sz="2400" dirty="0"/>
          </a:p>
          <a:p>
            <a:r>
              <a:rPr lang="en-US" sz="2400" dirty="0"/>
              <a:t>6) You can allow your students to take the quiz multiple times.</a:t>
            </a:r>
          </a:p>
          <a:p>
            <a:r>
              <a:rPr lang="en-US" sz="2400" dirty="0"/>
              <a:t>	</a:t>
            </a:r>
            <a:r>
              <a:rPr lang="en-US" sz="2000" dirty="0" err="1"/>
              <a:t>i</a:t>
            </a:r>
            <a:r>
              <a:rPr lang="en-US" sz="2000" dirty="0"/>
              <a:t>. If you allow this, you can choose which of their scores to keep.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FF2E35-A880-264A-9D1C-B586CE28E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0375" y="1128450"/>
            <a:ext cx="6009196" cy="5000887"/>
          </a:xfrm>
        </p:spPr>
      </p:pic>
    </p:spTree>
    <p:extLst>
      <p:ext uri="{BB962C8B-B14F-4D97-AF65-F5344CB8AC3E}">
        <p14:creationId xmlns:p14="http://schemas.microsoft.com/office/powerpoint/2010/main" val="3781129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F7D4-D960-FF45-B786-28ED0C531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Quizzes: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197388-0CDF-E440-8A06-9ACEF97C4BD3}"/>
              </a:ext>
            </a:extLst>
          </p:cNvPr>
          <p:cNvSpPr txBox="1"/>
          <p:nvPr/>
        </p:nvSpPr>
        <p:spPr>
          <a:xfrm>
            <a:off x="1092107" y="1128450"/>
            <a:ext cx="4394293" cy="5078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/>
              <a:t>4) If it doesn’t matter what order the answers are in (think multiple choice questions) then the quiz can do that for you automatically.</a:t>
            </a:r>
          </a:p>
          <a:p>
            <a:endParaRPr lang="en-US" sz="2400" dirty="0"/>
          </a:p>
          <a:p>
            <a:r>
              <a:rPr lang="en-US" sz="2400" dirty="0"/>
              <a:t>5) You can set a time limit for the quiz.</a:t>
            </a:r>
          </a:p>
          <a:p>
            <a:endParaRPr lang="en-US" sz="2400" dirty="0"/>
          </a:p>
          <a:p>
            <a:r>
              <a:rPr lang="en-US" sz="2400" dirty="0"/>
              <a:t>6) You can allow your students to take the quiz multiple times.</a:t>
            </a:r>
          </a:p>
          <a:p>
            <a:r>
              <a:rPr lang="en-US" sz="2400" dirty="0"/>
              <a:t>	</a:t>
            </a:r>
            <a:r>
              <a:rPr lang="en-US" sz="2000" dirty="0" err="1"/>
              <a:t>i</a:t>
            </a:r>
            <a:r>
              <a:rPr lang="en-US" sz="2000" dirty="0"/>
              <a:t>. If you allow this, you can choose which of their scores to keep.</a:t>
            </a:r>
          </a:p>
          <a:p>
            <a:r>
              <a:rPr lang="en-US" sz="2000" dirty="0"/>
              <a:t>	ii. You can also set a limit on the number of attempts.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1B42CC1-B584-454D-B204-3EE3EC7DC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0867" y="1228461"/>
            <a:ext cx="6305115" cy="5247153"/>
          </a:xfrm>
        </p:spPr>
      </p:pic>
    </p:spTree>
    <p:extLst>
      <p:ext uri="{BB962C8B-B14F-4D97-AF65-F5344CB8AC3E}">
        <p14:creationId xmlns:p14="http://schemas.microsoft.com/office/powerpoint/2010/main" val="3560941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F7D4-D960-FF45-B786-28ED0C531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Quizzes: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197388-0CDF-E440-8A06-9ACEF97C4BD3}"/>
              </a:ext>
            </a:extLst>
          </p:cNvPr>
          <p:cNvSpPr txBox="1"/>
          <p:nvPr/>
        </p:nvSpPr>
        <p:spPr>
          <a:xfrm>
            <a:off x="1092107" y="1128450"/>
            <a:ext cx="4394293" cy="49552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/>
              <a:t>7) You can choose when the students can view their responses. </a:t>
            </a:r>
          </a:p>
          <a:p>
            <a:r>
              <a:rPr lang="en-US" sz="2400" dirty="0"/>
              <a:t>	</a:t>
            </a:r>
            <a:r>
              <a:rPr lang="en-US" sz="2000" dirty="0" err="1"/>
              <a:t>i</a:t>
            </a:r>
            <a:r>
              <a:rPr lang="en-US" sz="2000" dirty="0"/>
              <a:t>. “Only once after each attempt” is supposed to limit the time a student has to copy their own answers down and share them.</a:t>
            </a:r>
          </a:p>
          <a:p>
            <a:endParaRPr lang="en-US" sz="2400" dirty="0"/>
          </a:p>
          <a:p>
            <a:r>
              <a:rPr lang="en-US" sz="2400" dirty="0"/>
              <a:t>8) You can choose when the students are able to view the correct answers.</a:t>
            </a:r>
          </a:p>
          <a:p>
            <a:r>
              <a:rPr lang="en-US" sz="2400" dirty="0"/>
              <a:t>	</a:t>
            </a:r>
            <a:r>
              <a:rPr lang="en-US" sz="2000" dirty="0" err="1"/>
              <a:t>i</a:t>
            </a:r>
            <a:r>
              <a:rPr lang="en-US" sz="2000" dirty="0"/>
              <a:t>. This is useful if you have given a larger (24 hour+) window for everyone to take the test. 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EBBD15-09DA-734C-A6BF-2E6D4EAB1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2062" y="1128449"/>
            <a:ext cx="6301057" cy="5243776"/>
          </a:xfrm>
        </p:spPr>
      </p:pic>
    </p:spTree>
    <p:extLst>
      <p:ext uri="{BB962C8B-B14F-4D97-AF65-F5344CB8AC3E}">
        <p14:creationId xmlns:p14="http://schemas.microsoft.com/office/powerpoint/2010/main" val="743605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F7D4-D960-FF45-B786-28ED0C531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Quizzes: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197388-0CDF-E440-8A06-9ACEF97C4BD3}"/>
              </a:ext>
            </a:extLst>
          </p:cNvPr>
          <p:cNvSpPr txBox="1"/>
          <p:nvPr/>
        </p:nvSpPr>
        <p:spPr>
          <a:xfrm>
            <a:off x="1092107" y="1128450"/>
            <a:ext cx="4394293" cy="4339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/>
              <a:t>8) You can choose when the students are able to view the correct answers.</a:t>
            </a:r>
          </a:p>
          <a:p>
            <a:r>
              <a:rPr lang="en-US" sz="2400" dirty="0"/>
              <a:t>	</a:t>
            </a:r>
            <a:r>
              <a:rPr lang="en-US" sz="2000" dirty="0" err="1"/>
              <a:t>i</a:t>
            </a:r>
            <a:r>
              <a:rPr lang="en-US" sz="2000" dirty="0"/>
              <a:t>. This is useful if you have given a larger (24 hour+) window for everyone to take the test.</a:t>
            </a:r>
          </a:p>
          <a:p>
            <a:r>
              <a:rPr lang="en-US" sz="2000" dirty="0"/>
              <a:t>	ii. You can also then hide the correct answers. This is useful</a:t>
            </a:r>
            <a:r>
              <a:rPr lang="en-US" sz="2000" dirty="0">
                <a:ea typeface="+mn-lt"/>
                <a:cs typeface="+mn-lt"/>
              </a:rPr>
              <a:t> if you are staggering test</a:t>
            </a:r>
          </a:p>
          <a:p>
            <a:r>
              <a:rPr lang="en-US" sz="2000" dirty="0">
                <a:ea typeface="+mn-lt"/>
                <a:cs typeface="+mn-lt"/>
              </a:rPr>
              <a:t>availability between sections.</a:t>
            </a:r>
            <a:endParaRPr lang="en-US"/>
          </a:p>
          <a:p>
            <a:r>
              <a:rPr lang="en-US" sz="2000" dirty="0"/>
              <a:t>	iii. If you choose to hide their answers, they will still be able to view their overall grade on the quiz.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EE7D41-5A89-4941-9FC5-464605BF7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8692" y="1128449"/>
            <a:ext cx="6180879" cy="5143763"/>
          </a:xfrm>
        </p:spPr>
      </p:pic>
    </p:spTree>
    <p:extLst>
      <p:ext uri="{BB962C8B-B14F-4D97-AF65-F5344CB8AC3E}">
        <p14:creationId xmlns:p14="http://schemas.microsoft.com/office/powerpoint/2010/main" val="3504522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F7D4-D960-FF45-B786-28ED0C531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Quizzes: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197388-0CDF-E440-8A06-9ACEF97C4BD3}"/>
              </a:ext>
            </a:extLst>
          </p:cNvPr>
          <p:cNvSpPr txBox="1"/>
          <p:nvPr/>
        </p:nvSpPr>
        <p:spPr>
          <a:xfrm>
            <a:off x="1092107" y="1128450"/>
            <a:ext cx="4394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9) “Show one question at a time” means that a new page will open for each question while the student takes the quiz.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CCBBB0-870A-5E4D-BC2B-6F3532D95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6439" y="1128450"/>
            <a:ext cx="5931720" cy="5430340"/>
          </a:xfrm>
        </p:spPr>
      </p:pic>
    </p:spTree>
    <p:extLst>
      <p:ext uri="{BB962C8B-B14F-4D97-AF65-F5344CB8AC3E}">
        <p14:creationId xmlns:p14="http://schemas.microsoft.com/office/powerpoint/2010/main" val="3741380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F7D4-D960-FF45-B786-28ED0C531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Quizzes: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197388-0CDF-E440-8A06-9ACEF97C4BD3}"/>
              </a:ext>
            </a:extLst>
          </p:cNvPr>
          <p:cNvSpPr txBox="1"/>
          <p:nvPr/>
        </p:nvSpPr>
        <p:spPr>
          <a:xfrm>
            <a:off x="1092107" y="1128450"/>
            <a:ext cx="4394293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/>
              <a:t>9) “Show one question at a time” means that a new page will open for each question while the student takes the quiz.</a:t>
            </a:r>
          </a:p>
          <a:p>
            <a:r>
              <a:rPr lang="en-US" sz="2400" dirty="0"/>
              <a:t>	</a:t>
            </a:r>
            <a:r>
              <a:rPr lang="en-US" sz="2000" dirty="0" err="1"/>
              <a:t>i</a:t>
            </a:r>
            <a:r>
              <a:rPr lang="en-US" sz="2000" dirty="0"/>
              <a:t>. This is effective if the questions don’t build on one another, or if they are large questions, or if you wanted to separate questions from a reading.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CCBBB0-870A-5E4D-BC2B-6F3532D95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6439" y="1128450"/>
            <a:ext cx="5931720" cy="5430340"/>
          </a:xfrm>
        </p:spPr>
      </p:pic>
    </p:spTree>
    <p:extLst>
      <p:ext uri="{BB962C8B-B14F-4D97-AF65-F5344CB8AC3E}">
        <p14:creationId xmlns:p14="http://schemas.microsoft.com/office/powerpoint/2010/main" val="365012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F7D4-D960-FF45-B786-28ED0C531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Quizzes: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197388-0CDF-E440-8A06-9ACEF97C4BD3}"/>
              </a:ext>
            </a:extLst>
          </p:cNvPr>
          <p:cNvSpPr txBox="1"/>
          <p:nvPr/>
        </p:nvSpPr>
        <p:spPr>
          <a:xfrm>
            <a:off x="1092107" y="1128450"/>
            <a:ext cx="4394293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/>
              <a:t>10) “Require an access code” and “Filter IP Address” are tools for taking the quiz with proctoring or if you require the student to take the quiz in a certain campus location. </a:t>
            </a:r>
          </a:p>
          <a:p>
            <a:r>
              <a:rPr lang="en-US" sz="2400" dirty="0"/>
              <a:t>	</a:t>
            </a:r>
            <a:r>
              <a:rPr lang="en-US" sz="2000" dirty="0" err="1"/>
              <a:t>i</a:t>
            </a:r>
            <a:r>
              <a:rPr lang="en-US" sz="2000" dirty="0"/>
              <a:t>. Filtering the IP Address is a tool you’d only use to control where the student can physically take the quiz. (In the LMC, for example.) </a:t>
            </a:r>
          </a:p>
          <a:p>
            <a:r>
              <a:rPr lang="en-US" sz="2000" dirty="0"/>
              <a:t>	ii. This tool is not something you’d want to use if the student is not physically on campus. 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F9A418-EF07-A84B-8FBD-CC82D25A2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5769" y="1128450"/>
            <a:ext cx="6073802" cy="5172338"/>
          </a:xfrm>
        </p:spPr>
      </p:pic>
    </p:spTree>
    <p:extLst>
      <p:ext uri="{BB962C8B-B14F-4D97-AF65-F5344CB8AC3E}">
        <p14:creationId xmlns:p14="http://schemas.microsoft.com/office/powerpoint/2010/main" val="1891086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F7D4-D960-FF45-B786-28ED0C531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Quizzes: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197388-0CDF-E440-8A06-9ACEF97C4BD3}"/>
              </a:ext>
            </a:extLst>
          </p:cNvPr>
          <p:cNvSpPr txBox="1"/>
          <p:nvPr/>
        </p:nvSpPr>
        <p:spPr>
          <a:xfrm>
            <a:off x="1092107" y="1128450"/>
            <a:ext cx="4394293" cy="54476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/>
              <a:t>11) “Assign to” allows you to make the quiz available to different sections. (And make it available at a different date/time.)</a:t>
            </a:r>
          </a:p>
          <a:p>
            <a:endParaRPr lang="en-US" sz="2400" dirty="0"/>
          </a:p>
          <a:p>
            <a:r>
              <a:rPr lang="en-US" sz="2400" dirty="0"/>
              <a:t>12) You can also choose dates/times the quiz will be available.</a:t>
            </a:r>
          </a:p>
          <a:p>
            <a:r>
              <a:rPr lang="en-US" sz="2400" dirty="0"/>
              <a:t>	</a:t>
            </a:r>
            <a:r>
              <a:rPr lang="en-US" sz="2000" dirty="0" err="1"/>
              <a:t>i</a:t>
            </a:r>
            <a:r>
              <a:rPr lang="en-US" sz="2000" dirty="0"/>
              <a:t>. Clicking “+Add” under the Assign portion would allow you to assign the quiz to a different section for a different period of time, if you so choose. </a:t>
            </a:r>
          </a:p>
          <a:p>
            <a:endParaRPr lang="en-US" sz="2400" dirty="0"/>
          </a:p>
          <a:p>
            <a:r>
              <a:rPr lang="en-US" sz="2400" dirty="0"/>
              <a:t>13) When you are finished with these settings, it “Save”.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E63444-D839-6545-BDF0-95ACB5F75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1701" y="1230920"/>
            <a:ext cx="6077870" cy="5058038"/>
          </a:xfrm>
        </p:spPr>
      </p:pic>
    </p:spTree>
    <p:extLst>
      <p:ext uri="{BB962C8B-B14F-4D97-AF65-F5344CB8AC3E}">
        <p14:creationId xmlns:p14="http://schemas.microsoft.com/office/powerpoint/2010/main" val="3312618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22F37-EC94-AD4E-A1AE-1C7D9FDCD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Quizzes: Making Questions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25C4D5-9AE8-D343-9C63-14ACA81AFA3B}"/>
              </a:ext>
            </a:extLst>
          </p:cNvPr>
          <p:cNvSpPr txBox="1"/>
          <p:nvPr/>
        </p:nvSpPr>
        <p:spPr>
          <a:xfrm>
            <a:off x="2010418" y="2652450"/>
            <a:ext cx="81711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Let's look at making questions and  question types together in my Sandbox site…</a:t>
            </a:r>
          </a:p>
        </p:txBody>
      </p:sp>
    </p:spTree>
    <p:extLst>
      <p:ext uri="{BB962C8B-B14F-4D97-AF65-F5344CB8AC3E}">
        <p14:creationId xmlns:p14="http://schemas.microsoft.com/office/powerpoint/2010/main" val="4251828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82B6B-F0BB-B147-A5D7-3EBCBB8DE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2436" y="228966"/>
            <a:ext cx="6607127" cy="685433"/>
          </a:xfrm>
        </p:spPr>
        <p:txBody>
          <a:bodyPr>
            <a:noAutofit/>
          </a:bodyPr>
          <a:lstStyle/>
          <a:p>
            <a:r>
              <a:rPr lang="en-US" sz="4400" dirty="0"/>
              <a:t>Announcements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26548B-8581-3845-B311-615ED23134E0}"/>
              </a:ext>
            </a:extLst>
          </p:cNvPr>
          <p:cNvSpPr txBox="1"/>
          <p:nvPr/>
        </p:nvSpPr>
        <p:spPr>
          <a:xfrm>
            <a:off x="2974695" y="1423685"/>
            <a:ext cx="89125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This afternoon (June 9), at 1:30pm CST we will be hosting a hands-on Makerspace Play Space event covering </a:t>
            </a:r>
            <a:r>
              <a:rPr lang="en-US" sz="2800" dirty="0" err="1"/>
              <a:t>MasterPaths</a:t>
            </a:r>
            <a:r>
              <a:rPr lang="en-US" sz="2800" dirty="0"/>
              <a:t> and Quizzes in ICON.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This event will have a different Zoom link.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Please visit our Google Calendar for all our events and Zoom links: </a:t>
            </a:r>
            <a:r>
              <a:rPr lang="en-US" sz="2800" dirty="0">
                <a:hlinkClick r:id="rId2"/>
              </a:rPr>
              <a:t>https://languagetech.lab.uiowa.edu/</a:t>
            </a:r>
            <a:r>
              <a:rPr lang="en-US" sz="2800" dirty="0"/>
              <a:t> Click the “Events” tab to see the Google Calendar.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 link to our Google Calendar will also be placed in the chat.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Tomorrow (June 10), at 1:30pm CST, we will be hosting a Faculty Panel.</a:t>
            </a:r>
          </a:p>
        </p:txBody>
      </p:sp>
    </p:spTree>
    <p:extLst>
      <p:ext uri="{BB962C8B-B14F-4D97-AF65-F5344CB8AC3E}">
        <p14:creationId xmlns:p14="http://schemas.microsoft.com/office/powerpoint/2010/main" val="3629046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22F37-EC94-AD4E-A1AE-1C7D9FDCD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Quizzes: Mastery Paths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25C4D5-9AE8-D343-9C63-14ACA81AFA3B}"/>
              </a:ext>
            </a:extLst>
          </p:cNvPr>
          <p:cNvSpPr txBox="1"/>
          <p:nvPr/>
        </p:nvSpPr>
        <p:spPr>
          <a:xfrm>
            <a:off x="2010418" y="2652450"/>
            <a:ext cx="8171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Let's look at mastery paths together in my Sandbox site…</a:t>
            </a:r>
          </a:p>
        </p:txBody>
      </p:sp>
    </p:spTree>
    <p:extLst>
      <p:ext uri="{BB962C8B-B14F-4D97-AF65-F5344CB8AC3E}">
        <p14:creationId xmlns:p14="http://schemas.microsoft.com/office/powerpoint/2010/main" val="2664143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82B6B-F0BB-B147-A5D7-3EBCBB8DE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1636" y="2743567"/>
            <a:ext cx="7053929" cy="685433"/>
          </a:xfrm>
        </p:spPr>
        <p:txBody>
          <a:bodyPr>
            <a:noAutofit/>
          </a:bodyPr>
          <a:lstStyle/>
          <a:p>
            <a:r>
              <a:rPr lang="en-US" sz="6600" dirty="0"/>
              <a:t>QUESTIONS??</a:t>
            </a:r>
          </a:p>
        </p:txBody>
      </p:sp>
    </p:spTree>
    <p:extLst>
      <p:ext uri="{BB962C8B-B14F-4D97-AF65-F5344CB8AC3E}">
        <p14:creationId xmlns:p14="http://schemas.microsoft.com/office/powerpoint/2010/main" val="1783712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82B6B-F0BB-B147-A5D7-3EBCBB8DE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2436" y="228966"/>
            <a:ext cx="8485164" cy="685433"/>
          </a:xfrm>
        </p:spPr>
        <p:txBody>
          <a:bodyPr>
            <a:noAutofit/>
          </a:bodyPr>
          <a:lstStyle/>
          <a:p>
            <a:r>
              <a:rPr lang="en-US" sz="4400" dirty="0"/>
              <a:t>We Are Here for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26548B-8581-3845-B311-615ED23134E0}"/>
              </a:ext>
            </a:extLst>
          </p:cNvPr>
          <p:cNvSpPr txBox="1"/>
          <p:nvPr/>
        </p:nvSpPr>
        <p:spPr>
          <a:xfrm>
            <a:off x="3716815" y="1166842"/>
            <a:ext cx="80643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Lauren Kelley (Me)</a:t>
            </a:r>
          </a:p>
          <a:p>
            <a:r>
              <a:rPr lang="en-US" sz="3600" dirty="0"/>
              <a:t>	lauren-kelley@uiowa.edu</a:t>
            </a:r>
          </a:p>
          <a:p>
            <a:endParaRPr lang="en-US" sz="3600" dirty="0"/>
          </a:p>
          <a:p>
            <a:r>
              <a:rPr lang="en-US" sz="3600" dirty="0"/>
              <a:t>Claire Frances</a:t>
            </a:r>
          </a:p>
          <a:p>
            <a:r>
              <a:rPr lang="en-US" sz="3600" dirty="0"/>
              <a:t>	</a:t>
            </a:r>
            <a:r>
              <a:rPr lang="en-US" sz="3600" dirty="0" err="1"/>
              <a:t>claire-frances@uiowa.edu</a:t>
            </a:r>
            <a:endParaRPr lang="en-US" sz="3600" dirty="0"/>
          </a:p>
          <a:p>
            <a:r>
              <a:rPr lang="en-US" sz="3600" dirty="0"/>
              <a:t>Nicole Metzger</a:t>
            </a:r>
          </a:p>
          <a:p>
            <a:r>
              <a:rPr lang="en-US" sz="3600" dirty="0"/>
              <a:t>	nicole-metzger@uiowa.edu</a:t>
            </a:r>
          </a:p>
          <a:p>
            <a:r>
              <a:rPr lang="en-US" sz="3600" dirty="0"/>
              <a:t>Braeden Jones</a:t>
            </a:r>
          </a:p>
          <a:p>
            <a:r>
              <a:rPr lang="en-US" sz="3600" dirty="0"/>
              <a:t>	</a:t>
            </a:r>
            <a:r>
              <a:rPr lang="en-US" sz="3600" dirty="0" err="1"/>
              <a:t>braeden-jones@uiowa.edu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207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4613E-C375-5C43-8069-C5F70F63B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Today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6E90985-5EE2-424D-AF36-4E72352142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123662"/>
              </p:ext>
            </p:extLst>
          </p:nvPr>
        </p:nvGraphicFramePr>
        <p:xfrm>
          <a:off x="1250950" y="1721950"/>
          <a:ext cx="10179050" cy="4753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6704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F7D4-D960-FF45-B786-28ED0C531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Quizzes: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CE41D-3AF0-6549-9999-2217EB1A6F37}"/>
              </a:ext>
            </a:extLst>
          </p:cNvPr>
          <p:cNvSpPr txBox="1"/>
          <p:nvPr/>
        </p:nvSpPr>
        <p:spPr>
          <a:xfrm>
            <a:off x="1787889" y="1128451"/>
            <a:ext cx="455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Quizzes homepage</a:t>
            </a:r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ADDA10-D61B-0044-9FF5-904E860CF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1678" y="1590116"/>
            <a:ext cx="10178322" cy="5011410"/>
          </a:xfrm>
        </p:spPr>
      </p:pic>
    </p:spTree>
    <p:extLst>
      <p:ext uri="{BB962C8B-B14F-4D97-AF65-F5344CB8AC3E}">
        <p14:creationId xmlns:p14="http://schemas.microsoft.com/office/powerpoint/2010/main" val="384853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F7D4-D960-FF45-B786-28ED0C531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Quizzes: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CE41D-3AF0-6549-9999-2217EB1A6F37}"/>
              </a:ext>
            </a:extLst>
          </p:cNvPr>
          <p:cNvSpPr txBox="1"/>
          <p:nvPr/>
        </p:nvSpPr>
        <p:spPr>
          <a:xfrm>
            <a:off x="1787889" y="1128451"/>
            <a:ext cx="5739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1) Name your quiz and add instructions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7032673-68CB-6448-BF1A-62C510E76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678" y="1590116"/>
            <a:ext cx="9992585" cy="4919961"/>
          </a:xfrm>
        </p:spPr>
      </p:pic>
    </p:spTree>
    <p:extLst>
      <p:ext uri="{BB962C8B-B14F-4D97-AF65-F5344CB8AC3E}">
        <p14:creationId xmlns:p14="http://schemas.microsoft.com/office/powerpoint/2010/main" val="422369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F7D4-D960-FF45-B786-28ED0C531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Quizzes: Overview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6B8A24-5BF0-C44E-8631-F40435E7E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8707" y="1128451"/>
            <a:ext cx="5840864" cy="5347164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016B5C-3EB8-E747-ACC2-8EF1744A7A63}"/>
              </a:ext>
            </a:extLst>
          </p:cNvPr>
          <p:cNvSpPr txBox="1"/>
          <p:nvPr/>
        </p:nvSpPr>
        <p:spPr>
          <a:xfrm>
            <a:off x="1092107" y="1412852"/>
            <a:ext cx="4394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2) Choose your quiz type.</a:t>
            </a:r>
          </a:p>
        </p:txBody>
      </p:sp>
    </p:spTree>
    <p:extLst>
      <p:ext uri="{BB962C8B-B14F-4D97-AF65-F5344CB8AC3E}">
        <p14:creationId xmlns:p14="http://schemas.microsoft.com/office/powerpoint/2010/main" val="2510809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F7D4-D960-FF45-B786-28ED0C531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Quizzes: Overview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87C6769-5B7A-A242-B7A6-2494798629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6419" y="1128451"/>
            <a:ext cx="6371458" cy="534716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9C8FA8-79BB-1346-8872-2EE6352C3FE9}"/>
              </a:ext>
            </a:extLst>
          </p:cNvPr>
          <p:cNvSpPr txBox="1"/>
          <p:nvPr/>
        </p:nvSpPr>
        <p:spPr>
          <a:xfrm>
            <a:off x="1092107" y="1225689"/>
            <a:ext cx="3966435" cy="51398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/>
              <a:t>2) Choose your quiz type.</a:t>
            </a:r>
          </a:p>
          <a:p>
            <a:r>
              <a:rPr lang="en-US" sz="2400" dirty="0"/>
              <a:t>	</a:t>
            </a:r>
            <a:r>
              <a:rPr lang="en-US" sz="2000" dirty="0" err="1"/>
              <a:t>i</a:t>
            </a:r>
            <a:r>
              <a:rPr lang="en-US" sz="2000" dirty="0"/>
              <a:t>. Practice Quiz is NOT added to Gradebook in ICON (but still have a score!)</a:t>
            </a:r>
          </a:p>
          <a:p>
            <a:r>
              <a:rPr lang="en-US" sz="2000" dirty="0"/>
              <a:t>	ii. Graded Quiz is added to Gradebook in ICON</a:t>
            </a:r>
          </a:p>
          <a:p>
            <a:r>
              <a:rPr lang="en-US" sz="2000" dirty="0"/>
              <a:t>	iii. Graded Survey is added to Gradebook in ICON*</a:t>
            </a:r>
          </a:p>
          <a:p>
            <a:r>
              <a:rPr lang="en-US" sz="2000" dirty="0"/>
              <a:t>	iv. Ungraded survey is not added to Gradebook in ICON</a:t>
            </a:r>
          </a:p>
          <a:p>
            <a:endParaRPr lang="en-US" sz="2400" dirty="0"/>
          </a:p>
          <a:p>
            <a:r>
              <a:rPr lang="en-US" sz="2400" dirty="0"/>
              <a:t>*“Survey” is graded in ICON as completed or not completed, there is no “out of” score. </a:t>
            </a:r>
          </a:p>
        </p:txBody>
      </p:sp>
    </p:spTree>
    <p:extLst>
      <p:ext uri="{BB962C8B-B14F-4D97-AF65-F5344CB8AC3E}">
        <p14:creationId xmlns:p14="http://schemas.microsoft.com/office/powerpoint/2010/main" val="1138360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F7D4-D960-FF45-B786-28ED0C531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Quizzes: Overview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6B8A24-5BF0-C44E-8631-F40435E7E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8707" y="1128451"/>
            <a:ext cx="5840864" cy="5347164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197388-0CDF-E440-8A06-9ACEF97C4BD3}"/>
              </a:ext>
            </a:extLst>
          </p:cNvPr>
          <p:cNvSpPr txBox="1"/>
          <p:nvPr/>
        </p:nvSpPr>
        <p:spPr>
          <a:xfrm>
            <a:off x="1092107" y="1412852"/>
            <a:ext cx="439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3) Choose your assignment group.</a:t>
            </a:r>
          </a:p>
        </p:txBody>
      </p:sp>
    </p:spTree>
    <p:extLst>
      <p:ext uri="{BB962C8B-B14F-4D97-AF65-F5344CB8AC3E}">
        <p14:creationId xmlns:p14="http://schemas.microsoft.com/office/powerpoint/2010/main" val="4112797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F7D4-D960-FF45-B786-28ED0C531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Quizzes: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197388-0CDF-E440-8A06-9ACEF97C4BD3}"/>
              </a:ext>
            </a:extLst>
          </p:cNvPr>
          <p:cNvSpPr txBox="1"/>
          <p:nvPr/>
        </p:nvSpPr>
        <p:spPr>
          <a:xfrm>
            <a:off x="1092107" y="1412852"/>
            <a:ext cx="3951381" cy="27392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/>
              <a:t>3) Choose your assignment group.</a:t>
            </a:r>
          </a:p>
          <a:p>
            <a:r>
              <a:rPr lang="en-US" sz="2400" dirty="0"/>
              <a:t>	</a:t>
            </a:r>
            <a:r>
              <a:rPr lang="en-US" sz="2000" dirty="0" err="1"/>
              <a:t>i</a:t>
            </a:r>
            <a:r>
              <a:rPr lang="en-US" sz="2000" dirty="0"/>
              <a:t>.  Assignment types/groups are made under the “Assignments” portion of your ICON site.</a:t>
            </a:r>
          </a:p>
          <a:p>
            <a:r>
              <a:rPr lang="en-US" sz="2000" dirty="0"/>
              <a:t>	ii. Creating different types/groups for Assignments in ICON is useful for weighted grades.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D3AB4D-7B6E-C144-9648-9CD96C583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3785" y="1128450"/>
            <a:ext cx="6491593" cy="5158049"/>
          </a:xfrm>
        </p:spPr>
      </p:pic>
    </p:spTree>
    <p:extLst>
      <p:ext uri="{BB962C8B-B14F-4D97-AF65-F5344CB8AC3E}">
        <p14:creationId xmlns:p14="http://schemas.microsoft.com/office/powerpoint/2010/main" val="59700025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{0BB581DE-CB45-194C-94F2-4848EB8CE967}tf10001071</Template>
  <TotalTime>315</TotalTime>
  <Words>1047</Words>
  <Application>Microsoft Office PowerPoint</Application>
  <PresentationFormat>Widescreen</PresentationFormat>
  <Paragraphs>96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Badge</vt:lpstr>
      <vt:lpstr>ICON  Quizzes Workshop</vt:lpstr>
      <vt:lpstr>PowerPoint Presentation</vt:lpstr>
      <vt:lpstr>Goals For Today</vt:lpstr>
      <vt:lpstr>ICON Quizzes: Overview</vt:lpstr>
      <vt:lpstr>ICON Quizzes: Overview</vt:lpstr>
      <vt:lpstr>ICON Quizzes: Overview</vt:lpstr>
      <vt:lpstr>ICON Quizzes: Overview</vt:lpstr>
      <vt:lpstr>ICON Quizzes: Overview</vt:lpstr>
      <vt:lpstr>ICON Quizzes: Overview</vt:lpstr>
      <vt:lpstr>ICON Quizzes: Overview</vt:lpstr>
      <vt:lpstr>ICON Quizzes: Overview</vt:lpstr>
      <vt:lpstr>ICON Quizzes: Overview</vt:lpstr>
      <vt:lpstr>ICON Quizzes: Overview</vt:lpstr>
      <vt:lpstr>ICON Quizzes: Overview</vt:lpstr>
      <vt:lpstr>ICON Quizzes: Overview</vt:lpstr>
      <vt:lpstr>ICON Quizzes: Overview</vt:lpstr>
      <vt:lpstr>ICON Quizzes: Overview</vt:lpstr>
      <vt:lpstr>ICON Quizzes: Overview</vt:lpstr>
      <vt:lpstr>ICON Quizzes: Making Questions</vt:lpstr>
      <vt:lpstr>ICON Quizzes: Mastery Paths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  Quizzes Workshop</dc:title>
  <dc:creator>Kelley, Lauren</dc:creator>
  <cp:lastModifiedBy>Kelley, Lauren</cp:lastModifiedBy>
  <cp:revision>67</cp:revision>
  <dcterms:created xsi:type="dcterms:W3CDTF">2020-06-08T17:08:11Z</dcterms:created>
  <dcterms:modified xsi:type="dcterms:W3CDTF">2020-06-09T14:49:11Z</dcterms:modified>
</cp:coreProperties>
</file>